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3"/>
  </p:notesMasterIdLst>
  <p:handoutMasterIdLst>
    <p:handoutMasterId r:id="rId84"/>
  </p:handoutMasterIdLst>
  <p:sldIdLst>
    <p:sldId id="285" r:id="rId5"/>
    <p:sldId id="287" r:id="rId6"/>
    <p:sldId id="490" r:id="rId7"/>
    <p:sldId id="491" r:id="rId8"/>
    <p:sldId id="492" r:id="rId9"/>
    <p:sldId id="476" r:id="rId10"/>
    <p:sldId id="472" r:id="rId11"/>
    <p:sldId id="475" r:id="rId12"/>
    <p:sldId id="473" r:id="rId13"/>
    <p:sldId id="388" r:id="rId14"/>
    <p:sldId id="262" r:id="rId15"/>
    <p:sldId id="309" r:id="rId16"/>
    <p:sldId id="339" r:id="rId17"/>
    <p:sldId id="384" r:id="rId18"/>
    <p:sldId id="382" r:id="rId19"/>
    <p:sldId id="439" r:id="rId20"/>
    <p:sldId id="440" r:id="rId21"/>
    <p:sldId id="312" r:id="rId22"/>
    <p:sldId id="443" r:id="rId23"/>
    <p:sldId id="477" r:id="rId24"/>
    <p:sldId id="305" r:id="rId25"/>
    <p:sldId id="454" r:id="rId26"/>
    <p:sldId id="383" r:id="rId27"/>
    <p:sldId id="407" r:id="rId28"/>
    <p:sldId id="409" r:id="rId29"/>
    <p:sldId id="412" r:id="rId30"/>
    <p:sldId id="336" r:id="rId31"/>
    <p:sldId id="478" r:id="rId32"/>
    <p:sldId id="415" r:id="rId33"/>
    <p:sldId id="303" r:id="rId34"/>
    <p:sldId id="337" r:id="rId35"/>
    <p:sldId id="385" r:id="rId36"/>
    <p:sldId id="423" r:id="rId37"/>
    <p:sldId id="424" r:id="rId38"/>
    <p:sldId id="365" r:id="rId39"/>
    <p:sldId id="366" r:id="rId40"/>
    <p:sldId id="480" r:id="rId41"/>
    <p:sldId id="426" r:id="rId42"/>
    <p:sldId id="368" r:id="rId43"/>
    <p:sldId id="427" r:id="rId44"/>
    <p:sldId id="481" r:id="rId45"/>
    <p:sldId id="369" r:id="rId46"/>
    <p:sldId id="430" r:id="rId47"/>
    <p:sldId id="374" r:id="rId48"/>
    <p:sldId id="433" r:id="rId49"/>
    <p:sldId id="451" r:id="rId50"/>
    <p:sldId id="486" r:id="rId51"/>
    <p:sldId id="386" r:id="rId52"/>
    <p:sldId id="306" r:id="rId53"/>
    <p:sldId id="316" r:id="rId54"/>
    <p:sldId id="468" r:id="rId55"/>
    <p:sldId id="318" r:id="rId56"/>
    <p:sldId id="319" r:id="rId57"/>
    <p:sldId id="488" r:id="rId58"/>
    <p:sldId id="320" r:id="rId59"/>
    <p:sldId id="321" r:id="rId60"/>
    <p:sldId id="325" r:id="rId61"/>
    <p:sldId id="332" r:id="rId62"/>
    <p:sldId id="333" r:id="rId63"/>
    <p:sldId id="387" r:id="rId64"/>
    <p:sldId id="484" r:id="rId65"/>
    <p:sldId id="485" r:id="rId66"/>
    <p:sldId id="338" r:id="rId67"/>
    <p:sldId id="329" r:id="rId68"/>
    <p:sldId id="343" r:id="rId69"/>
    <p:sldId id="344" r:id="rId70"/>
    <p:sldId id="346" r:id="rId71"/>
    <p:sldId id="483" r:id="rId72"/>
    <p:sldId id="482" r:id="rId73"/>
    <p:sldId id="349" r:id="rId74"/>
    <p:sldId id="350" r:id="rId75"/>
    <p:sldId id="351" r:id="rId76"/>
    <p:sldId id="352" r:id="rId77"/>
    <p:sldId id="356" r:id="rId78"/>
    <p:sldId id="360" r:id="rId79"/>
    <p:sldId id="362" r:id="rId80"/>
    <p:sldId id="363" r:id="rId81"/>
    <p:sldId id="487" r:id="rId82"/>
  </p:sldIdLst>
  <p:sldSz cx="12192000" cy="6858000"/>
  <p:notesSz cx="6858000" cy="9144000"/>
  <p:custDataLst>
    <p:tags r:id="rId85"/>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90"/>
            <p14:sldId id="491"/>
            <p14:sldId id="492"/>
            <p14:sldId id="476"/>
            <p14:sldId id="472"/>
            <p14:sldId id="475"/>
            <p14:sldId id="473"/>
          </p14:sldIdLst>
        </p14:section>
        <p14:section name="Spindeldiagram" id="{3AFAE349-B758-4EB8-B3FE-F092F05E80B9}">
          <p14:sldIdLst>
            <p14:sldId id="388"/>
            <p14:sldId id="262"/>
            <p14:sldId id="309"/>
            <p14:sldId id="339"/>
          </p14:sldIdLst>
        </p14:section>
        <p14:section name="Trenddiagram över tid" id="{A8DDB058-630D-4B43-93A4-8E7F8CE62C52}">
          <p14:sldIdLst>
            <p14:sldId id="384"/>
            <p14:sldId id="382"/>
            <p14:sldId id="439"/>
            <p14:sldId id="440"/>
            <p14:sldId id="312"/>
            <p14:sldId id="443"/>
            <p14:sldId id="477"/>
            <p14:sldId id="305"/>
            <p14:sldId id="454"/>
          </p14:sldIdLst>
        </p14:section>
        <p14:section name="Trenddiagram över tid, per kön" id="{776AA018-2341-41BB-BAEC-90FCF1BFD925}">
          <p14:sldIdLst>
            <p14:sldId id="383"/>
            <p14:sldId id="407"/>
            <p14:sldId id="409"/>
            <p14:sldId id="412"/>
            <p14:sldId id="336"/>
            <p14:sldId id="478"/>
            <p14:sldId id="415"/>
            <p14:sldId id="303"/>
            <p14:sldId id="337"/>
          </p14:sldIdLst>
        </p14:section>
        <p14:section name="Resultat per åldersgrupp" id="{6E329A8C-F63E-4EFA-9FB0-3FC5085F7974}">
          <p14:sldIdLst>
            <p14:sldId id="385"/>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A685CD92-E912-4251-846D-95D645920371}">
          <p14:sldIdLst>
            <p14:sldId id="386"/>
            <p14:sldId id="306"/>
            <p14:sldId id="316"/>
            <p14:sldId id="468"/>
            <p14:sldId id="318"/>
            <p14:sldId id="319"/>
            <p14:sldId id="488"/>
            <p14:sldId id="320"/>
            <p14:sldId id="321"/>
            <p14:sldId id="325"/>
            <p14:sldId id="332"/>
            <p14:sldId id="333"/>
          </p14:sldIdLst>
        </p14:section>
        <p14:section name="Otrygghet" id="{1DEB40AD-6EC9-42CF-8345-5650CAB39C41}">
          <p14:sldIdLst>
            <p14:sldId id="387"/>
            <p14:sldId id="484"/>
            <p14:sldId id="485"/>
          </p14:sldIdLst>
        </p14:section>
        <p14:section name="Resultat per stadsdelsområde" id="{34F292E2-B627-4871-83B9-EA0AAC86B0BF}">
          <p14:sldIdLst>
            <p14:sldId id="338"/>
            <p14:sldId id="329"/>
            <p14:sldId id="343"/>
            <p14:sldId id="344"/>
            <p14:sldId id="346"/>
            <p14:sldId id="483"/>
            <p14:sldId id="482"/>
            <p14:sldId id="349"/>
            <p14:sldId id="350"/>
            <p14:sldId id="351"/>
            <p14:sldId id="352"/>
            <p14:sldId id="356"/>
            <p14:sldId id="360"/>
            <p14:sldId id="362"/>
            <p14:sldId id="363"/>
            <p14:sldId id="487"/>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5" autoAdjust="0"/>
    <p:restoredTop sz="96120" autoAdjust="0"/>
  </p:normalViewPr>
  <p:slideViewPr>
    <p:cSldViewPr>
      <p:cViewPr varScale="1">
        <p:scale>
          <a:sx n="80" d="100"/>
          <a:sy n="80" d="100"/>
        </p:scale>
        <p:origin x="53" y="326"/>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5200"/>
    </p:cViewPr>
  </p:sorterViewPr>
  <p:notesViewPr>
    <p:cSldViewPr showGuides="1">
      <p:cViewPr varScale="1">
        <p:scale>
          <a:sx n="82" d="100"/>
          <a:sy n="82" d="100"/>
        </p:scale>
        <p:origin x="11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
        <p:nvSpPr>
          <p:cNvPr id="13" name="textruta 12"/>
          <p:cNvSpPr txBox="1"/>
          <p:nvPr userDrawn="1"/>
        </p:nvSpPr>
        <p:spPr>
          <a:xfrm>
            <a:off x="12288688" y="4483354"/>
            <a:ext cx="1584176" cy="2031325"/>
          </a:xfrm>
          <a:prstGeom prst="rect">
            <a:avLst/>
          </a:prstGeom>
          <a:noFill/>
        </p:spPr>
        <p:txBody>
          <a:bodyPr wrap="square" rtlCol="0">
            <a:spAutoFit/>
          </a:bodyPr>
          <a:lstStyle/>
          <a:p>
            <a:r>
              <a:rPr lang="sv-SE" sz="1400" dirty="0">
                <a:solidFill>
                  <a:schemeClr val="tx2"/>
                </a:solidFill>
              </a:rPr>
              <a:t>Klicka på </a:t>
            </a:r>
            <a:r>
              <a:rPr lang="sv-SE" sz="1400" b="1" dirty="0">
                <a:solidFill>
                  <a:schemeClr val="tx2"/>
                </a:solidFill>
              </a:rPr>
              <a:t>STHLM</a:t>
            </a:r>
            <a:r>
              <a:rPr lang="sv-SE" sz="1400" baseline="0" dirty="0">
                <a:solidFill>
                  <a:schemeClr val="tx2"/>
                </a:solidFill>
              </a:rPr>
              <a:t> </a:t>
            </a:r>
            <a:r>
              <a:rPr lang="sv-SE" sz="1400" b="1" baseline="0" dirty="0">
                <a:solidFill>
                  <a:schemeClr val="tx2"/>
                </a:solidFill>
              </a:rPr>
              <a:t>bilder</a:t>
            </a:r>
            <a:r>
              <a:rPr lang="sv-SE" sz="1400" baseline="0" dirty="0">
                <a:solidFill>
                  <a:schemeClr val="tx2"/>
                </a:solidFill>
              </a:rPr>
              <a:t> för att lägga till en bild. Om du har en egen bild, klicka direkt på ikonen som visas i rutan här till vänster på sidan.</a:t>
            </a:r>
            <a:endParaRPr lang="sv-SE" sz="1400" dirty="0">
              <a:solidFill>
                <a:schemeClr val="tx2"/>
              </a:solidFill>
            </a:endParaRPr>
          </a:p>
        </p:txBody>
      </p:sp>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5.xml"/><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5.xml"/><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5.xml"/><Relationship Id="rId5" Type="http://schemas.openxmlformats.org/officeDocument/2006/relationships/image" Target="../media/image26.emf"/><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5.xml"/><Relationship Id="rId5" Type="http://schemas.openxmlformats.org/officeDocument/2006/relationships/image" Target="../media/image30.emf"/><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5.xml"/><Relationship Id="rId5" Type="http://schemas.openxmlformats.org/officeDocument/2006/relationships/image" Target="../media/image35.emf"/><Relationship Id="rId4" Type="http://schemas.openxmlformats.org/officeDocument/2006/relationships/image" Target="../media/image34.emf"/></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15.xml"/><Relationship Id="rId4" Type="http://schemas.openxmlformats.org/officeDocument/2006/relationships/image" Target="../media/image38.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5.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s>
</file>

<file path=ppt/slides/_rels/slide2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5.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2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15.xml"/><Relationship Id="rId6" Type="http://schemas.openxmlformats.org/officeDocument/2006/relationships/image" Target="../media/image57.emf"/><Relationship Id="rId5" Type="http://schemas.openxmlformats.org/officeDocument/2006/relationships/image" Target="../media/image48.emf"/><Relationship Id="rId4" Type="http://schemas.openxmlformats.org/officeDocument/2006/relationships/image" Target="../media/image56.emf"/></Relationships>
</file>

<file path=ppt/slides/_rels/slide2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15.xml"/><Relationship Id="rId6" Type="http://schemas.openxmlformats.org/officeDocument/2006/relationships/image" Target="../media/image53.emf"/><Relationship Id="rId5" Type="http://schemas.openxmlformats.org/officeDocument/2006/relationships/image" Target="../media/image61.emf"/><Relationship Id="rId4" Type="http://schemas.openxmlformats.org/officeDocument/2006/relationships/image" Target="../media/image60.emf"/></Relationships>
</file>

<file path=ppt/slides/_rels/slide2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62.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15.xml"/><Relationship Id="rId6" Type="http://schemas.openxmlformats.org/officeDocument/2006/relationships/image" Target="../media/image48.emf"/><Relationship Id="rId5" Type="http://schemas.openxmlformats.org/officeDocument/2006/relationships/image" Target="../media/image66.emf"/><Relationship Id="rId4" Type="http://schemas.openxmlformats.org/officeDocument/2006/relationships/image" Target="../media/image65.emf"/></Relationships>
</file>

<file path=ppt/slides/_rels/slide31.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5.xml"/><Relationship Id="rId5" Type="http://schemas.openxmlformats.org/officeDocument/2006/relationships/image" Target="../media/image48.emf"/><Relationship Id="rId4" Type="http://schemas.openxmlformats.org/officeDocument/2006/relationships/image" Target="../media/image69.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15.xml"/><Relationship Id="rId4" Type="http://schemas.openxmlformats.org/officeDocument/2006/relationships/image" Target="../media/image10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5.xml"/><Relationship Id="rId4" Type="http://schemas.openxmlformats.org/officeDocument/2006/relationships/image" Target="../media/image103.emf"/></Relationships>
</file>

<file path=ppt/slides/_rels/slide51.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15.xml"/><Relationship Id="rId4" Type="http://schemas.openxmlformats.org/officeDocument/2006/relationships/image" Target="../media/image107.emf"/></Relationships>
</file>

<file path=ppt/slides/_rels/slide53.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15.xml"/><Relationship Id="rId4" Type="http://schemas.openxmlformats.org/officeDocument/2006/relationships/image" Target="../media/image110.emf"/></Relationships>
</file>

<file path=ppt/slides/_rels/slide54.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 Id="rId4" Type="http://schemas.openxmlformats.org/officeDocument/2006/relationships/image" Target="../media/image115.emf"/></Relationships>
</file>

<file path=ppt/slides/_rels/slide56.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5.xml"/><Relationship Id="rId4" Type="http://schemas.openxmlformats.org/officeDocument/2006/relationships/image" Target="../media/image118.emf"/></Relationships>
</file>

<file path=ppt/slides/_rels/slide57.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15.xml"/><Relationship Id="rId4" Type="http://schemas.openxmlformats.org/officeDocument/2006/relationships/image" Target="../media/image121.emf"/></Relationships>
</file>

<file path=ppt/slides/_rels/slide58.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15.xml"/><Relationship Id="rId4" Type="http://schemas.openxmlformats.org/officeDocument/2006/relationships/image" Target="../media/image124.emf"/></Relationships>
</file>

<file path=ppt/slides/_rels/slide59.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26.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image" Target="../media/image128.emf"/><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emf"/><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image" Target="../media/image134.emf"/><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36.emf"/><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image" Target="../media/image138.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141.emf"/><Relationship Id="rId2" Type="http://schemas.openxmlformats.org/officeDocument/2006/relationships/image" Target="../media/image140.emf"/><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image" Target="../media/image142.emf"/><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145.emf"/><Relationship Id="rId2" Type="http://schemas.openxmlformats.org/officeDocument/2006/relationships/image" Target="../media/image144.emf"/><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147.emf"/><Relationship Id="rId2" Type="http://schemas.openxmlformats.org/officeDocument/2006/relationships/image" Target="../media/image146.emf"/><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image" Target="../media/image148.emf"/><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image" Target="../media/image149.emf"/><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3" Type="http://schemas.openxmlformats.org/officeDocument/2006/relationships/image" Target="../media/image152.emf"/><Relationship Id="rId2" Type="http://schemas.openxmlformats.org/officeDocument/2006/relationships/image" Target="../media/image151.emf"/><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image" Target="../media/image153.emf"/><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image" Target="../media/image155.emf"/><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609600" y="457200"/>
            <a:ext cx="7320000" cy="968400"/>
          </a:xfrm>
        </p:spPr>
        <p:txBody>
          <a:bodyPr/>
          <a:lstStyle/>
          <a:p>
            <a:r>
              <a:rPr lang="sv-SE" dirty="0"/>
              <a:t>Medborgarundersökning 2026</a:t>
            </a:r>
          </a:p>
        </p:txBody>
      </p:sp>
      <p:sp>
        <p:nvSpPr>
          <p:cNvPr id="5" name="Underrubrik 4"/>
          <p:cNvSpPr>
            <a:spLocks noGrp="1"/>
          </p:cNvSpPr>
          <p:nvPr>
            <p:ph type="subTitle" idx="1"/>
          </p:nvPr>
        </p:nvSpPr>
        <p:spPr>
          <a:xfrm>
            <a:off x="609600" y="1440000"/>
            <a:ext cx="7296811" cy="1752600"/>
          </a:xfrm>
        </p:spPr>
        <p:txBody>
          <a:bodyPr/>
          <a:lstStyle/>
          <a:p>
            <a:r>
              <a:rPr lang="sv-SE" dirty="0"/>
              <a:t>Totalrapport</a:t>
            </a:r>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599606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9DD04AC5-E733-D651-6BEF-DD132DFC71E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945099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8557CBA8-68F2-1A14-9A48-6833BDC748E6}"/>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50622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2F0C762F-B621-2C13-31E0-03AA36944FC2}"/>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797848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2689572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5" name="Grupp 4" descr="Trenddiagram som visar andelen instämmande över tid för staden totalt. Andel 2026: Skötsel och städning av parker och grönområden: 72 procent. Snöröjning och sandning av gator och gångvägar: 44 procent. Rent och städat i min stadsdel: 68 procent. Trygg i parker och grönområden: 78 procent.">
            <a:extLst>
              <a:ext uri="{FF2B5EF4-FFF2-40B4-BE49-F238E27FC236}">
                <a16:creationId xmlns:a16="http://schemas.microsoft.com/office/drawing/2014/main" id="{0E5043AD-F98C-8F46-215B-17268AB82283}"/>
              </a:ext>
            </a:extLst>
          </p:cNvPr>
          <p:cNvGrpSpPr/>
          <p:nvPr/>
        </p:nvGrpSpPr>
        <p:grpSpPr>
          <a:xfrm>
            <a:off x="552450" y="1173163"/>
            <a:ext cx="11153775" cy="4681537"/>
            <a:chOff x="552450" y="1173163"/>
            <a:chExt cx="11153775" cy="4681537"/>
          </a:xfrm>
        </p:grpSpPr>
        <p:pic>
          <p:nvPicPr>
            <p:cNvPr id="12" name="Bildobjekt 11">
              <a:extLst>
                <a:ext uri="{FF2B5EF4-FFF2-40B4-BE49-F238E27FC236}">
                  <a16:creationId xmlns:a16="http://schemas.microsoft.com/office/drawing/2014/main" id="{12DDC19F-4309-B01D-4621-14964CEAD1AA}"/>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F3525BC1-4146-8A20-AC3B-8265ED5E0D9F}"/>
                </a:ext>
              </a:extLst>
            </p:cNvPr>
            <p:cNvPicPr/>
            <p:nvPr/>
          </p:nvPicPr>
          <p:blipFill>
            <a:blip r:embed="rId3"/>
            <a:stretch>
              <a:fillRect/>
            </a:stretch>
          </p:blipFill>
          <p:spPr>
            <a:xfrm>
              <a:off x="6356350" y="1173163"/>
              <a:ext cx="5349875" cy="2179637"/>
            </a:xfrm>
            <a:prstGeom prst="rect">
              <a:avLst/>
            </a:prstGeom>
          </p:spPr>
        </p:pic>
        <p:pic>
          <p:nvPicPr>
            <p:cNvPr id="6" name="Bildobjekt 5">
              <a:extLst>
                <a:ext uri="{FF2B5EF4-FFF2-40B4-BE49-F238E27FC236}">
                  <a16:creationId xmlns:a16="http://schemas.microsoft.com/office/drawing/2014/main" id="{A1741615-A026-03AA-38F3-775F855C5D3E}"/>
                </a:ext>
              </a:extLst>
            </p:cNvPr>
            <p:cNvPicPr/>
            <p:nvPr/>
          </p:nvPicPr>
          <p:blipFill>
            <a:blip r:embed="rId4"/>
            <a:stretch>
              <a:fillRect/>
            </a:stretch>
          </p:blipFill>
          <p:spPr>
            <a:xfrm>
              <a:off x="552450" y="3675063"/>
              <a:ext cx="5349875" cy="2179637"/>
            </a:xfrm>
            <a:prstGeom prst="rect">
              <a:avLst/>
            </a:prstGeom>
          </p:spPr>
        </p:pic>
        <p:pic>
          <p:nvPicPr>
            <p:cNvPr id="3" name="Bildobjekt 2">
              <a:extLst>
                <a:ext uri="{FF2B5EF4-FFF2-40B4-BE49-F238E27FC236}">
                  <a16:creationId xmlns:a16="http://schemas.microsoft.com/office/drawing/2014/main" id="{11DBE578-5A76-FE9B-936E-A4F01778FE13}"/>
                </a:ext>
              </a:extLst>
            </p:cNvPr>
            <p:cNvPicPr/>
            <p:nvPr/>
          </p:nvPicPr>
          <p:blipFill>
            <a:blip r:embed="rId5"/>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4" name="Grupp 3" descr="Trenddiagram som visar andelen instämmande över tid för staden totalt. Andel 2026: Trygg när jag går ensam hem på kvällen: 69 procent. Tryggt att bo i min stadsdel: 83 procent. Förtroende för stadsdelsförvaltningen: 40 procent. Barn och ungdomar kan ta del av kultur: 65 procent.">
            <a:extLst>
              <a:ext uri="{FF2B5EF4-FFF2-40B4-BE49-F238E27FC236}">
                <a16:creationId xmlns:a16="http://schemas.microsoft.com/office/drawing/2014/main" id="{40BDC760-2586-EA88-5412-9D2B244C639A}"/>
              </a:ext>
            </a:extLst>
          </p:cNvPr>
          <p:cNvGrpSpPr/>
          <p:nvPr/>
        </p:nvGrpSpPr>
        <p:grpSpPr>
          <a:xfrm>
            <a:off x="552450" y="1173163"/>
            <a:ext cx="11153775" cy="4681537"/>
            <a:chOff x="552450" y="1173163"/>
            <a:chExt cx="11153775" cy="4681537"/>
          </a:xfrm>
        </p:grpSpPr>
        <p:pic>
          <p:nvPicPr>
            <p:cNvPr id="12" name="Bildobjekt 11">
              <a:extLst>
                <a:ext uri="{FF2B5EF4-FFF2-40B4-BE49-F238E27FC236}">
                  <a16:creationId xmlns:a16="http://schemas.microsoft.com/office/drawing/2014/main" id="{7B9AAABD-ABAB-26A7-202E-33AA92CE2FBF}"/>
                </a:ext>
              </a:extLst>
            </p:cNvPr>
            <p:cNvPicPr/>
            <p:nvPr/>
          </p:nvPicPr>
          <p:blipFill>
            <a:blip r:embed="rId2"/>
            <a:stretch>
              <a:fillRect/>
            </a:stretch>
          </p:blipFill>
          <p:spPr>
            <a:xfrm>
              <a:off x="552450" y="1173163"/>
              <a:ext cx="5349875" cy="2179637"/>
            </a:xfrm>
            <a:prstGeom prst="rect">
              <a:avLst/>
            </a:prstGeom>
          </p:spPr>
        </p:pic>
        <p:pic>
          <p:nvPicPr>
            <p:cNvPr id="8" name="Bildobjekt 7">
              <a:extLst>
                <a:ext uri="{FF2B5EF4-FFF2-40B4-BE49-F238E27FC236}">
                  <a16:creationId xmlns:a16="http://schemas.microsoft.com/office/drawing/2014/main" id="{AC64BDCE-4CB1-C908-020B-1130483AFBB5}"/>
                </a:ext>
              </a:extLst>
            </p:cNvPr>
            <p:cNvPicPr/>
            <p:nvPr/>
          </p:nvPicPr>
          <p:blipFill>
            <a:blip r:embed="rId3"/>
            <a:stretch>
              <a:fillRect/>
            </a:stretch>
          </p:blipFill>
          <p:spPr>
            <a:xfrm>
              <a:off x="6356350" y="1173163"/>
              <a:ext cx="5349875" cy="2179637"/>
            </a:xfrm>
            <a:prstGeom prst="rect">
              <a:avLst/>
            </a:prstGeom>
          </p:spPr>
        </p:pic>
        <p:pic>
          <p:nvPicPr>
            <p:cNvPr id="7" name="Bildobjekt 6">
              <a:extLst>
                <a:ext uri="{FF2B5EF4-FFF2-40B4-BE49-F238E27FC236}">
                  <a16:creationId xmlns:a16="http://schemas.microsoft.com/office/drawing/2014/main" id="{D2220EA4-5A7B-DC69-38FF-E99956BAFA5B}"/>
                </a:ext>
              </a:extLst>
            </p:cNvPr>
            <p:cNvPicPr/>
            <p:nvPr/>
          </p:nvPicPr>
          <p:blipFill>
            <a:blip r:embed="rId4"/>
            <a:stretch>
              <a:fillRect/>
            </a:stretch>
          </p:blipFill>
          <p:spPr>
            <a:xfrm>
              <a:off x="552450" y="3675063"/>
              <a:ext cx="5349875" cy="2179637"/>
            </a:xfrm>
            <a:prstGeom prst="rect">
              <a:avLst/>
            </a:prstGeom>
          </p:spPr>
        </p:pic>
        <p:pic>
          <p:nvPicPr>
            <p:cNvPr id="3" name="Bildobjekt 2">
              <a:extLst>
                <a:ext uri="{FF2B5EF4-FFF2-40B4-BE49-F238E27FC236}">
                  <a16:creationId xmlns:a16="http://schemas.microsoft.com/office/drawing/2014/main" id="{EA0D07B3-21A0-A5D4-DE16-A5EC098556D1}"/>
                </a:ext>
              </a:extLst>
            </p:cNvPr>
            <p:cNvPicPr/>
            <p:nvPr/>
          </p:nvPicPr>
          <p:blipFill>
            <a:blip r:embed="rId5"/>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8" name="Grupp 7" descr="Trenddiagram som visar andelen instämmande över tid för staden totalt. Andel 2026: Vuxna kan ta del av kultur: 64 procent. Barn och ungdomar kan utöva kultur: 63 procent. Vuxna kan utöva kultur: 56 procent. Möjligheter till aktiviteter i parker och naturområden: 73 procent.">
            <a:extLst>
              <a:ext uri="{FF2B5EF4-FFF2-40B4-BE49-F238E27FC236}">
                <a16:creationId xmlns:a16="http://schemas.microsoft.com/office/drawing/2014/main" id="{23396C95-C7F9-9886-D15D-E701092F2086}"/>
              </a:ext>
            </a:extLst>
          </p:cNvPr>
          <p:cNvGrpSpPr/>
          <p:nvPr/>
        </p:nvGrpSpPr>
        <p:grpSpPr>
          <a:xfrm>
            <a:off x="552450" y="1173163"/>
            <a:ext cx="11153775" cy="4681537"/>
            <a:chOff x="552450" y="1173163"/>
            <a:chExt cx="11153775" cy="4681537"/>
          </a:xfrm>
        </p:grpSpPr>
        <p:pic>
          <p:nvPicPr>
            <p:cNvPr id="11" name="Bildobjekt 10">
              <a:extLst>
                <a:ext uri="{FF2B5EF4-FFF2-40B4-BE49-F238E27FC236}">
                  <a16:creationId xmlns:a16="http://schemas.microsoft.com/office/drawing/2014/main" id="{7C128691-7E62-15C0-9F35-CEEFCEB7E5C3}"/>
                </a:ext>
              </a:extLst>
            </p:cNvPr>
            <p:cNvPicPr/>
            <p:nvPr/>
          </p:nvPicPr>
          <p:blipFill>
            <a:blip r:embed="rId2"/>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787A3E54-BDFE-286C-7823-16E019FE916E}"/>
                </a:ext>
              </a:extLst>
            </p:cNvPr>
            <p:cNvPicPr/>
            <p:nvPr/>
          </p:nvPicPr>
          <p:blipFill>
            <a:blip r:embed="rId3"/>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AA679C88-5BE9-8DD5-C4BC-5A16DA61D65F}"/>
                </a:ext>
              </a:extLst>
            </p:cNvPr>
            <p:cNvPicPr/>
            <p:nvPr/>
          </p:nvPicPr>
          <p:blipFill>
            <a:blip r:embed="rId4"/>
            <a:stretch>
              <a:fillRect/>
            </a:stretch>
          </p:blipFill>
          <p:spPr>
            <a:xfrm>
              <a:off x="552450" y="3675063"/>
              <a:ext cx="5349875" cy="2179637"/>
            </a:xfrm>
            <a:prstGeom prst="rect">
              <a:avLst/>
            </a:prstGeom>
          </p:spPr>
        </p:pic>
        <p:pic>
          <p:nvPicPr>
            <p:cNvPr id="3" name="Bildobjekt 2">
              <a:extLst>
                <a:ext uri="{FF2B5EF4-FFF2-40B4-BE49-F238E27FC236}">
                  <a16:creationId xmlns:a16="http://schemas.microsoft.com/office/drawing/2014/main" id="{BA06C753-F884-D460-4909-255A470EDD85}"/>
                </a:ext>
              </a:extLst>
            </p:cNvPr>
            <p:cNvPicPr/>
            <p:nvPr/>
          </p:nvPicPr>
          <p:blipFill>
            <a:blip r:embed="rId5"/>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4" name="Grupp 3" descr="Trenddiagram som visar andelen instämmande över tid för staden totalt. Andel 2026: Kulturlivet i min stadsdel är bra: 55 procent. Finns torg där jag vill vara: 46 procent. Upplever torgen som välskötta: 59 procent. Trafikmiljö säker för gående: 71 procent.">
            <a:extLst>
              <a:ext uri="{FF2B5EF4-FFF2-40B4-BE49-F238E27FC236}">
                <a16:creationId xmlns:a16="http://schemas.microsoft.com/office/drawing/2014/main" id="{ECE5312E-AA57-D9E8-FD13-AD2FB67A8578}"/>
              </a:ext>
            </a:extLst>
          </p:cNvPr>
          <p:cNvGrpSpPr/>
          <p:nvPr/>
        </p:nvGrpSpPr>
        <p:grpSpPr>
          <a:xfrm>
            <a:off x="552450" y="1173163"/>
            <a:ext cx="11153775" cy="4681537"/>
            <a:chOff x="552450" y="1173163"/>
            <a:chExt cx="11153775" cy="4681537"/>
          </a:xfrm>
        </p:grpSpPr>
        <p:pic>
          <p:nvPicPr>
            <p:cNvPr id="12" name="Bildobjekt 11">
              <a:extLst>
                <a:ext uri="{FF2B5EF4-FFF2-40B4-BE49-F238E27FC236}">
                  <a16:creationId xmlns:a16="http://schemas.microsoft.com/office/drawing/2014/main" id="{C814AD4C-6C4A-39FD-2554-2690B5637D2E}"/>
                </a:ext>
              </a:extLst>
            </p:cNvPr>
            <p:cNvPicPr/>
            <p:nvPr/>
          </p:nvPicPr>
          <p:blipFill>
            <a:blip r:embed="rId2"/>
            <a:stretch>
              <a:fillRect/>
            </a:stretch>
          </p:blipFill>
          <p:spPr>
            <a:xfrm>
              <a:off x="552450" y="1173163"/>
              <a:ext cx="5349875" cy="2179637"/>
            </a:xfrm>
            <a:prstGeom prst="rect">
              <a:avLst/>
            </a:prstGeom>
          </p:spPr>
        </p:pic>
        <p:pic>
          <p:nvPicPr>
            <p:cNvPr id="9" name="Bildobjekt 8">
              <a:extLst>
                <a:ext uri="{FF2B5EF4-FFF2-40B4-BE49-F238E27FC236}">
                  <a16:creationId xmlns:a16="http://schemas.microsoft.com/office/drawing/2014/main" id="{6DCB3A6B-B679-F406-5BD6-9DEF47CD82BF}"/>
                </a:ext>
              </a:extLst>
            </p:cNvPr>
            <p:cNvPicPr/>
            <p:nvPr/>
          </p:nvPicPr>
          <p:blipFill>
            <a:blip r:embed="rId3"/>
            <a:stretch>
              <a:fillRect/>
            </a:stretch>
          </p:blipFill>
          <p:spPr>
            <a:xfrm>
              <a:off x="6356350" y="1173163"/>
              <a:ext cx="5349875" cy="2179637"/>
            </a:xfrm>
            <a:prstGeom prst="rect">
              <a:avLst/>
            </a:prstGeom>
          </p:spPr>
        </p:pic>
        <p:pic>
          <p:nvPicPr>
            <p:cNvPr id="7" name="Bildobjekt 6">
              <a:extLst>
                <a:ext uri="{FF2B5EF4-FFF2-40B4-BE49-F238E27FC236}">
                  <a16:creationId xmlns:a16="http://schemas.microsoft.com/office/drawing/2014/main" id="{F41E550A-2F60-EE3D-E196-34A17C8F77AD}"/>
                </a:ext>
              </a:extLst>
            </p:cNvPr>
            <p:cNvPicPr/>
            <p:nvPr/>
          </p:nvPicPr>
          <p:blipFill>
            <a:blip r:embed="rId4"/>
            <a:stretch>
              <a:fillRect/>
            </a:stretch>
          </p:blipFill>
          <p:spPr>
            <a:xfrm>
              <a:off x="552450" y="3675063"/>
              <a:ext cx="5349875" cy="2179637"/>
            </a:xfrm>
            <a:prstGeom prst="rect">
              <a:avLst/>
            </a:prstGeom>
          </p:spPr>
        </p:pic>
        <p:pic>
          <p:nvPicPr>
            <p:cNvPr id="3" name="Bildobjekt 2">
              <a:extLst>
                <a:ext uri="{FF2B5EF4-FFF2-40B4-BE49-F238E27FC236}">
                  <a16:creationId xmlns:a16="http://schemas.microsoft.com/office/drawing/2014/main" id="{11CA3EC0-3B11-047B-FA49-DADFC1402F64}"/>
                </a:ext>
              </a:extLst>
            </p:cNvPr>
            <p:cNvPicPr/>
            <p:nvPr/>
          </p:nvPicPr>
          <p:blipFill>
            <a:blip r:embed="rId5"/>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819447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51D8137-6ECA-215D-9093-91DAD6431C88}"/>
              </a:ext>
            </a:extLst>
          </p:cNvPr>
          <p:cNvSpPr>
            <a:spLocks noGrp="1"/>
          </p:cNvSpPr>
          <p:nvPr>
            <p:ph type="title"/>
          </p:nvPr>
        </p:nvSpPr>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19</a:t>
            </a:fld>
            <a:endParaRPr lang="sv-SE" dirty="0"/>
          </a:p>
        </p:txBody>
      </p:sp>
      <p:grpSp>
        <p:nvGrpSpPr>
          <p:cNvPr id="4" name="Grupp 3" descr="Trenddiagram som visar andelen instämmande över tid för staden totalt. Andel 2026: Trafikmiljö säker för cyklister: 66 procent. Lätt att ta sig fram på cykel: 76 procent. Påverka beslut om parker, lekplatser, parklekar: 27 procent. Synpunkter om parker, lekplatser, parklekar: 33 procent.">
            <a:extLst>
              <a:ext uri="{FF2B5EF4-FFF2-40B4-BE49-F238E27FC236}">
                <a16:creationId xmlns:a16="http://schemas.microsoft.com/office/drawing/2014/main" id="{76DA73AD-851E-6EF3-07A8-3B53121C8368}"/>
              </a:ext>
            </a:extLst>
          </p:cNvPr>
          <p:cNvGrpSpPr/>
          <p:nvPr/>
        </p:nvGrpSpPr>
        <p:grpSpPr>
          <a:xfrm>
            <a:off x="552450" y="1173163"/>
            <a:ext cx="11153775" cy="4681537"/>
            <a:chOff x="552450" y="1173163"/>
            <a:chExt cx="11153775" cy="4681537"/>
          </a:xfrm>
        </p:grpSpPr>
        <p:pic>
          <p:nvPicPr>
            <p:cNvPr id="12" name="Bildobjekt 11">
              <a:extLst>
                <a:ext uri="{FF2B5EF4-FFF2-40B4-BE49-F238E27FC236}">
                  <a16:creationId xmlns:a16="http://schemas.microsoft.com/office/drawing/2014/main" id="{09A01231-8F08-628E-094B-7DFB7C1D44FD}"/>
                </a:ext>
              </a:extLst>
            </p:cNvPr>
            <p:cNvPicPr/>
            <p:nvPr/>
          </p:nvPicPr>
          <p:blipFill>
            <a:blip r:embed="rId2"/>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EFE05227-7156-E5C4-9FB5-1D0883CD736F}"/>
                </a:ext>
              </a:extLst>
            </p:cNvPr>
            <p:cNvPicPr/>
            <p:nvPr/>
          </p:nvPicPr>
          <p:blipFill>
            <a:blip r:embed="rId3"/>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9B11C9C1-D688-3D34-34BE-BF252215CEDF}"/>
                </a:ext>
              </a:extLst>
            </p:cNvPr>
            <p:cNvPicPr/>
            <p:nvPr/>
          </p:nvPicPr>
          <p:blipFill>
            <a:blip r:embed="rId4"/>
            <a:stretch>
              <a:fillRect/>
            </a:stretch>
          </p:blipFill>
          <p:spPr>
            <a:xfrm>
              <a:off x="552450" y="3675063"/>
              <a:ext cx="5349875" cy="2179637"/>
            </a:xfrm>
            <a:prstGeom prst="rect">
              <a:avLst/>
            </a:prstGeom>
          </p:spPr>
        </p:pic>
        <p:pic>
          <p:nvPicPr>
            <p:cNvPr id="3" name="Bildobjekt 2">
              <a:extLst>
                <a:ext uri="{FF2B5EF4-FFF2-40B4-BE49-F238E27FC236}">
                  <a16:creationId xmlns:a16="http://schemas.microsoft.com/office/drawing/2014/main" id="{CCA20E3F-EBBC-844D-796C-C5176022DA64}"/>
                </a:ext>
              </a:extLst>
            </p:cNvPr>
            <p:cNvPicPr/>
            <p:nvPr/>
          </p:nvPicPr>
          <p:blipFill>
            <a:blip r:embed="rId5"/>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425270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a:xfrm>
            <a:off x="609600" y="457200"/>
            <a:ext cx="7320000" cy="968400"/>
          </a:xfrm>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a:xfrm>
            <a:off x="609600" y="1440000"/>
            <a:ext cx="7305600" cy="1753200"/>
          </a:xfrm>
        </p:spPr>
        <p:txBody>
          <a:bodyPr/>
          <a:lstStyle/>
          <a:p>
            <a:pPr lvl="1"/>
            <a:r>
              <a:rPr lang="sv-SE" dirty="0"/>
              <a:t>Sammanfattning</a:t>
            </a:r>
          </a:p>
          <a:p>
            <a:pPr lvl="1"/>
            <a:r>
              <a:rPr lang="sv-SE" dirty="0"/>
              <a:t>Teknisk beskrivning</a:t>
            </a:r>
          </a:p>
          <a:p>
            <a:pPr lvl="1"/>
            <a:r>
              <a:rPr lang="sv-SE" dirty="0"/>
              <a:t>Svarsfrekvens</a:t>
            </a:r>
          </a:p>
          <a:p>
            <a:pPr lvl="1"/>
            <a:r>
              <a:rPr lang="sv-SE" dirty="0"/>
              <a:t>Frågorna i enkäten</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AD98-BA5B-810F-A496-7EA7A071C0FD}"/>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C7BC379A-AF3C-4289-F541-60DE026B3EBB}"/>
              </a:ext>
            </a:extLst>
          </p:cNvPr>
          <p:cNvSpPr>
            <a:spLocks noGrp="1"/>
          </p:cNvSpPr>
          <p:nvPr>
            <p:ph type="title"/>
          </p:nvPr>
        </p:nvSpPr>
        <p:spPr/>
        <p:txBody>
          <a:bodyPr/>
          <a:lstStyle/>
          <a:p>
            <a:r>
              <a:rPr lang="sv-SE" dirty="0"/>
              <a:t>Frågor om min stadsdel, andel instämmande över tid</a:t>
            </a:r>
          </a:p>
        </p:txBody>
      </p:sp>
      <p:sp>
        <p:nvSpPr>
          <p:cNvPr id="2" name="Platshållare för bildnummer 1">
            <a:extLst>
              <a:ext uri="{FF2B5EF4-FFF2-40B4-BE49-F238E27FC236}">
                <a16:creationId xmlns:a16="http://schemas.microsoft.com/office/drawing/2014/main" id="{17DE98F8-D082-3704-349A-E51ADA35E272}"/>
              </a:ext>
            </a:extLst>
          </p:cNvPr>
          <p:cNvSpPr>
            <a:spLocks noGrp="1"/>
          </p:cNvSpPr>
          <p:nvPr>
            <p:ph type="sldNum" sz="quarter" idx="12"/>
          </p:nvPr>
        </p:nvSpPr>
        <p:spPr/>
        <p:txBody>
          <a:bodyPr/>
          <a:lstStyle/>
          <a:p>
            <a:fld id="{0BCBA026-1F68-453E-9036-CC352B75EE63}" type="slidenum">
              <a:rPr lang="sv-SE" smtClean="0"/>
              <a:pPr/>
              <a:t>20</a:t>
            </a:fld>
            <a:endParaRPr lang="sv-SE" dirty="0"/>
          </a:p>
        </p:txBody>
      </p:sp>
      <p:pic>
        <p:nvPicPr>
          <p:cNvPr id="3" name="Bildobjekt 2" descr="Trenddiagram som visar andelen instämmande över tid för staden totalt. Andel 2026: Delaktig i utveckling av parker, lekplatser, parklekar: 23 procent.">
            <a:extLst>
              <a:ext uri="{FF2B5EF4-FFF2-40B4-BE49-F238E27FC236}">
                <a16:creationId xmlns:a16="http://schemas.microsoft.com/office/drawing/2014/main" id="{92241EED-0C06-484B-7B89-0DA639D45109}"/>
              </a:ext>
            </a:extLst>
          </p:cNvPr>
          <p:cNvPicPr/>
          <p:nvPr/>
        </p:nvPicPr>
        <p:blipFill>
          <a:blip r:embed="rId2"/>
          <a:stretch>
            <a:fillRect/>
          </a:stretch>
        </p:blipFill>
        <p:spPr>
          <a:xfrm>
            <a:off x="552450" y="1173163"/>
            <a:ext cx="5349875" cy="2179637"/>
          </a:xfrm>
          <a:prstGeom prst="rect">
            <a:avLst/>
          </a:prstGeom>
        </p:spPr>
      </p:pic>
    </p:spTree>
    <p:extLst>
      <p:ext uri="{BB962C8B-B14F-4D97-AF65-F5344CB8AC3E}">
        <p14:creationId xmlns:p14="http://schemas.microsoft.com/office/powerpoint/2010/main" val="1442375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449BD71-A4CF-7469-B89F-3E947B67D66E}"/>
              </a:ext>
            </a:extLst>
          </p:cNvPr>
          <p:cNvSpPr>
            <a:spLocks noGrp="1"/>
          </p:cNvSpPr>
          <p:nvPr>
            <p:ph type="title"/>
          </p:nvPr>
        </p:nvSpPr>
        <p:spPr/>
        <p:txBody>
          <a:bodyPr/>
          <a:lstStyle/>
          <a:p>
            <a:r>
              <a:rPr lang="sv-SE" dirty="0"/>
              <a:t>Frågor om Stockholms stad, andel instämmande över tid</a:t>
            </a:r>
          </a:p>
        </p:txBody>
      </p:sp>
      <p:grpSp>
        <p:nvGrpSpPr>
          <p:cNvPr id="5" name="Grupp 4" descr="Trenddiagram som visar andelen instämmande över tid för staden totalt. Andel 2026: Ren och välstädad stad: 74 procent. Stadsmiljö som är fin att bo och leva i: 86 procent. Möjlighet att ta del av Stockholms kulturliv: 80 procent. Möjlighet att utöva kulturaktiviteter: 71 procent.">
            <a:extLst>
              <a:ext uri="{FF2B5EF4-FFF2-40B4-BE49-F238E27FC236}">
                <a16:creationId xmlns:a16="http://schemas.microsoft.com/office/drawing/2014/main" id="{BCE254A9-DFFC-23EF-B090-1C6F7CE4FB55}"/>
              </a:ext>
            </a:extLst>
          </p:cNvPr>
          <p:cNvGrpSpPr/>
          <p:nvPr/>
        </p:nvGrpSpPr>
        <p:grpSpPr>
          <a:xfrm>
            <a:off x="552450" y="1173163"/>
            <a:ext cx="11153775" cy="4681537"/>
            <a:chOff x="552450" y="1173163"/>
            <a:chExt cx="11153775" cy="4681537"/>
          </a:xfrm>
        </p:grpSpPr>
        <p:pic>
          <p:nvPicPr>
            <p:cNvPr id="12" name="Bildobjekt 11">
              <a:extLst>
                <a:ext uri="{FF2B5EF4-FFF2-40B4-BE49-F238E27FC236}">
                  <a16:creationId xmlns:a16="http://schemas.microsoft.com/office/drawing/2014/main" id="{4C879345-C818-09B6-6C01-269123EE78BA}"/>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0884BBE5-76F5-9F41-B507-8EB44109907A}"/>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3857A685-1918-6BDF-210E-19F352AE81A1}"/>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76BEC781-5E50-EFD2-02D1-350C43446F48}"/>
                </a:ext>
              </a:extLst>
            </p:cNvPr>
            <p:cNvPicPr/>
            <p:nvPr/>
          </p:nvPicPr>
          <p:blipFill>
            <a:blip r:embed="rId5"/>
            <a:stretch>
              <a:fillRect/>
            </a:stretch>
          </p:blipFill>
          <p:spPr>
            <a:xfrm>
              <a:off x="6356350" y="3675063"/>
              <a:ext cx="5349875" cy="2179637"/>
            </a:xfrm>
            <a:prstGeom prst="rect">
              <a:avLst/>
            </a:prstGeom>
          </p:spPr>
        </p:pic>
      </p:gr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960451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0F0B7D8-3ED2-CD6C-A8E7-04BABB29F8F2}"/>
              </a:ext>
            </a:extLst>
          </p:cNvPr>
          <p:cNvSpPr>
            <a:spLocks noGrp="1"/>
          </p:cNvSpPr>
          <p:nvPr>
            <p:ph type="title"/>
          </p:nvPr>
        </p:nvSpPr>
        <p:spPr/>
        <p:txBody>
          <a:bodyPr/>
          <a:lstStyle/>
          <a:p>
            <a:r>
              <a:rPr lang="sv-SE" dirty="0"/>
              <a:t>Frågor om Stockholms stad, andel instämmande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22</a:t>
            </a:fld>
            <a:endParaRPr lang="sv-SE" dirty="0"/>
          </a:p>
        </p:txBody>
      </p:sp>
      <p:grpSp>
        <p:nvGrpSpPr>
          <p:cNvPr id="5" name="Grupp 4" descr="Trenddiagram som visar andelen instämmande över tid för staden totalt. Andel 2026: Möjlighet till ledarledd idrott/motion: 71 procent. Möjlighet att spontanidrotta: 78 procent. Hitta information om verksamhet och satsningar: 45 procent.">
            <a:extLst>
              <a:ext uri="{FF2B5EF4-FFF2-40B4-BE49-F238E27FC236}">
                <a16:creationId xmlns:a16="http://schemas.microsoft.com/office/drawing/2014/main" id="{5E745878-7FAD-D818-D68F-5ECF436924D5}"/>
              </a:ext>
            </a:extLst>
          </p:cNvPr>
          <p:cNvGrpSpPr/>
          <p:nvPr/>
        </p:nvGrpSpPr>
        <p:grpSpPr>
          <a:xfrm>
            <a:off x="552450" y="1173163"/>
            <a:ext cx="11153775" cy="4681537"/>
            <a:chOff x="552450" y="1173163"/>
            <a:chExt cx="11153775" cy="4681537"/>
          </a:xfrm>
        </p:grpSpPr>
        <p:pic>
          <p:nvPicPr>
            <p:cNvPr id="10" name="Bildobjekt 9">
              <a:extLst>
                <a:ext uri="{FF2B5EF4-FFF2-40B4-BE49-F238E27FC236}">
                  <a16:creationId xmlns:a16="http://schemas.microsoft.com/office/drawing/2014/main" id="{6517A541-CCA9-AFA9-04AB-DD1B8458358D}"/>
                </a:ext>
              </a:extLst>
            </p:cNvPr>
            <p:cNvPicPr/>
            <p:nvPr/>
          </p:nvPicPr>
          <p:blipFill>
            <a:blip r:embed="rId2"/>
            <a:stretch>
              <a:fillRect/>
            </a:stretch>
          </p:blipFill>
          <p:spPr>
            <a:xfrm>
              <a:off x="552450" y="1173163"/>
              <a:ext cx="5349875" cy="2179637"/>
            </a:xfrm>
            <a:prstGeom prst="rect">
              <a:avLst/>
            </a:prstGeom>
          </p:spPr>
        </p:pic>
        <p:pic>
          <p:nvPicPr>
            <p:cNvPr id="9" name="Bildobjekt 8">
              <a:extLst>
                <a:ext uri="{FF2B5EF4-FFF2-40B4-BE49-F238E27FC236}">
                  <a16:creationId xmlns:a16="http://schemas.microsoft.com/office/drawing/2014/main" id="{922BE20E-CC80-7314-C4C3-1E757AB03718}"/>
                </a:ext>
              </a:extLst>
            </p:cNvPr>
            <p:cNvPicPr/>
            <p:nvPr/>
          </p:nvPicPr>
          <p:blipFill>
            <a:blip r:embed="rId3"/>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382CA600-2106-EB7D-0689-EC2095095129}"/>
                </a:ext>
              </a:extLst>
            </p:cNvPr>
            <p:cNvPicPr/>
            <p:nvPr/>
          </p:nvPicPr>
          <p:blipFill>
            <a:blip r:embed="rId4"/>
            <a:stretch>
              <a:fillRect/>
            </a:stretch>
          </p:blipFill>
          <p:spPr>
            <a:xfrm>
              <a:off x="552450" y="3675063"/>
              <a:ext cx="5349875" cy="2179637"/>
            </a:xfrm>
            <a:prstGeom prst="rect">
              <a:avLst/>
            </a:prstGeom>
          </p:spPr>
        </p:pic>
      </p:grpSp>
    </p:spTree>
    <p:extLst>
      <p:ext uri="{BB962C8B-B14F-4D97-AF65-F5344CB8AC3E}">
        <p14:creationId xmlns:p14="http://schemas.microsoft.com/office/powerpoint/2010/main" val="1099088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506376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35624CF-56C5-A797-6885-E618BF0D6D83}"/>
              </a:ext>
            </a:extLst>
          </p:cNvPr>
          <p:cNvSpPr>
            <a:spLocks noGrp="1"/>
          </p:cNvSpPr>
          <p:nvPr>
            <p:ph type="title"/>
          </p:nvPr>
        </p:nvSpPr>
        <p:spPr>
          <a:xfrm>
            <a:off x="609600" y="457200"/>
            <a:ext cx="10972800" cy="831600"/>
          </a:xfrm>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grpSp>
        <p:nvGrpSpPr>
          <p:cNvPr id="6" name="Grupp 5" descr="Trenddiagram som visar andelen instämmande över tid per kön. Andel 2026: Skötsel och städning av parker och grönområden: 73 procent för män och 71 procent för kvinnor. Snöröjning och sandning av gator och gångvägar: 45 procent för män och 43 procent för kvinnor. Rent och städat i min stadsdel: 69 procent för män och 68 procent för kvinnor. Trygg i parker och grönområden: 81 procent för män och 76 procent för kvinnor.">
            <a:extLst>
              <a:ext uri="{FF2B5EF4-FFF2-40B4-BE49-F238E27FC236}">
                <a16:creationId xmlns:a16="http://schemas.microsoft.com/office/drawing/2014/main" id="{1F0876DA-7D2C-63C1-0FFB-4C597E7AE66D}"/>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422E7795-43E8-5282-1A6F-6D2B88D13BF0}"/>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3760198E-8335-AD5F-BB4D-6096128FA83A}"/>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A65EEBCE-2848-933A-8E87-9C98519B12E9}"/>
                </a:ext>
              </a:extLst>
            </p:cNvPr>
            <p:cNvPicPr/>
            <p:nvPr/>
          </p:nvPicPr>
          <p:blipFill>
            <a:blip r:embed="rId4"/>
            <a:stretch>
              <a:fillRect/>
            </a:stretch>
          </p:blipFill>
          <p:spPr>
            <a:xfrm>
              <a:off x="541338" y="3709988"/>
              <a:ext cx="4618037" cy="2187575"/>
            </a:xfrm>
            <a:prstGeom prst="rect">
              <a:avLst/>
            </a:prstGeom>
          </p:spPr>
        </p:pic>
        <p:pic>
          <p:nvPicPr>
            <p:cNvPr id="9" name="Bildobjekt 8">
              <a:extLst>
                <a:ext uri="{FF2B5EF4-FFF2-40B4-BE49-F238E27FC236}">
                  <a16:creationId xmlns:a16="http://schemas.microsoft.com/office/drawing/2014/main" id="{4D3926DD-F148-2CAF-2B57-5783411DC8E7}"/>
                </a:ext>
              </a:extLst>
            </p:cNvPr>
            <p:cNvPicPr/>
            <p:nvPr/>
          </p:nvPicPr>
          <p:blipFill>
            <a:blip r:embed="rId5"/>
            <a:stretch>
              <a:fillRect/>
            </a:stretch>
          </p:blipFill>
          <p:spPr>
            <a:xfrm>
              <a:off x="6205538" y="3709988"/>
              <a:ext cx="4618037" cy="2187575"/>
            </a:xfrm>
            <a:prstGeom prst="rect">
              <a:avLst/>
            </a:prstGeom>
          </p:spPr>
        </p:pic>
        <p:pic>
          <p:nvPicPr>
            <p:cNvPr id="4" name="Bildobjekt 3">
              <a:extLst>
                <a:ext uri="{FF2B5EF4-FFF2-40B4-BE49-F238E27FC236}">
                  <a16:creationId xmlns:a16="http://schemas.microsoft.com/office/drawing/2014/main" id="{4213332A-5CD6-3DEE-3E17-2B916E1D7D56}"/>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261840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11" name="Grupp 10" descr="Trenddiagram som visar andelen instämmande över tid per kön. Andel 2026: Trygg när jag går ensam hem på kvällen: 77 procent för män och 61 procent för kvinnor. Tryggt att bo i min stadsdel: 84 procent för män och 82 procent för kvinnor. Förtroende för stadsdelsförvaltningen: 41 procent för män och 38 procent för kvinnor. Barn och ungdomar kan ta del av kultur: 63 procent för män och 68 procent för kvinnor.">
            <a:extLst>
              <a:ext uri="{FF2B5EF4-FFF2-40B4-BE49-F238E27FC236}">
                <a16:creationId xmlns:a16="http://schemas.microsoft.com/office/drawing/2014/main" id="{476B7C87-73B3-7E16-D75B-091F01F7D9CF}"/>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737A049A-5169-C611-736E-89A35E9FF5E0}"/>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413DAD92-99A3-A709-E55D-AD411D6337F6}"/>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5236E6A9-2D5D-0F3B-59FD-E5F767AB134D}"/>
                </a:ext>
              </a:extLst>
            </p:cNvPr>
            <p:cNvPicPr/>
            <p:nvPr/>
          </p:nvPicPr>
          <p:blipFill>
            <a:blip r:embed="rId4"/>
            <a:stretch>
              <a:fillRect/>
            </a:stretch>
          </p:blipFill>
          <p:spPr>
            <a:xfrm>
              <a:off x="541338" y="3709988"/>
              <a:ext cx="4618037" cy="2187575"/>
            </a:xfrm>
            <a:prstGeom prst="rect">
              <a:avLst/>
            </a:prstGeom>
          </p:spPr>
        </p:pic>
        <p:pic>
          <p:nvPicPr>
            <p:cNvPr id="9" name="Bildobjekt 8">
              <a:extLst>
                <a:ext uri="{FF2B5EF4-FFF2-40B4-BE49-F238E27FC236}">
                  <a16:creationId xmlns:a16="http://schemas.microsoft.com/office/drawing/2014/main" id="{5C287B7C-07FF-E733-25BC-E7C4440F39B6}"/>
                </a:ext>
              </a:extLst>
            </p:cNvPr>
            <p:cNvPicPr/>
            <p:nvPr/>
          </p:nvPicPr>
          <p:blipFill>
            <a:blip r:embed="rId5"/>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6239F0C6-2571-1BF2-0E78-1C6334A117A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636D8151-B75F-4E22-53A4-B4FBF2940A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26</a:t>
            </a:fld>
            <a:endParaRPr lang="sv-SE" dirty="0"/>
          </a:p>
        </p:txBody>
      </p:sp>
      <p:grpSp>
        <p:nvGrpSpPr>
          <p:cNvPr id="10" name="Grupp 9" descr="Trenddiagram som visar andelen instämmande över tid per kön. Andel 2026: Vuxna kan ta del av kultur: 61 procent för män och 66 procent för kvinnor. Barn och ungdomar kan utöva kultur: 60 procent för män och 67 procent för kvinnor. Vuxna kan utöva kultur: 53 procent för män och 59 procent för kvinnor. Möjligheter till aktiviteter i parker och naturområden: 72 procent för män och 74 procent för kvinnor.">
            <a:extLst>
              <a:ext uri="{FF2B5EF4-FFF2-40B4-BE49-F238E27FC236}">
                <a16:creationId xmlns:a16="http://schemas.microsoft.com/office/drawing/2014/main" id="{A86671DF-34A1-A006-1A93-ABA2BEB396AB}"/>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F8B37814-3807-B419-DA83-1EDE591E4F1D}"/>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2C34A53B-2396-429C-F08D-6BF11BD7CC24}"/>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545BE6AC-C7BF-01AE-0A88-EBF27D463071}"/>
                </a:ext>
              </a:extLst>
            </p:cNvPr>
            <p:cNvPicPr/>
            <p:nvPr/>
          </p:nvPicPr>
          <p:blipFill>
            <a:blip r:embed="rId4"/>
            <a:stretch>
              <a:fillRect/>
            </a:stretch>
          </p:blipFill>
          <p:spPr>
            <a:xfrm>
              <a:off x="541338" y="3709988"/>
              <a:ext cx="4618037" cy="2187575"/>
            </a:xfrm>
            <a:prstGeom prst="rect">
              <a:avLst/>
            </a:prstGeom>
          </p:spPr>
        </p:pic>
        <p:pic>
          <p:nvPicPr>
            <p:cNvPr id="9" name="Bildobjekt 8">
              <a:extLst>
                <a:ext uri="{FF2B5EF4-FFF2-40B4-BE49-F238E27FC236}">
                  <a16:creationId xmlns:a16="http://schemas.microsoft.com/office/drawing/2014/main" id="{FD2EA703-845F-F532-9D68-DE3D5F6BD29D}"/>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0E304210-1EF7-F603-3195-27E750A93BA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493581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8" name="Grupp 7" descr="Trenddiagram som visar andelen instämmande över tid per kön. Andel 2026: Kulturlivet i min stadsdel är bra: 54 procent för män och 57 procent för kvinnor. Finns torg där jag vill vara: 44 procent för män och 47 procent för kvinnor. Upplever torgen som välskötta: 60 procent för män och 57 procent för kvinnor. Trafikmiljö säker för gående: 72 procent för män och 71 procent för kvinnor.">
            <a:extLst>
              <a:ext uri="{FF2B5EF4-FFF2-40B4-BE49-F238E27FC236}">
                <a16:creationId xmlns:a16="http://schemas.microsoft.com/office/drawing/2014/main" id="{84DF3979-D841-1B5D-828B-E5AE5FC30084}"/>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EB7B7931-70C2-389E-943F-134EFF20A357}"/>
                </a:ext>
              </a:extLst>
            </p:cNvPr>
            <p:cNvPicPr/>
            <p:nvPr/>
          </p:nvPicPr>
          <p:blipFill>
            <a:blip r:embed="rId2"/>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054745EC-BC4B-3B6B-64A9-1FBE55FA869D}"/>
                </a:ext>
              </a:extLst>
            </p:cNvPr>
            <p:cNvPicPr/>
            <p:nvPr/>
          </p:nvPicPr>
          <p:blipFill>
            <a:blip r:embed="rId3"/>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2BB90AB2-2162-66A3-1990-1794C7EFC324}"/>
                </a:ext>
              </a:extLst>
            </p:cNvPr>
            <p:cNvPicPr/>
            <p:nvPr/>
          </p:nvPicPr>
          <p:blipFill>
            <a:blip r:embed="rId4"/>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3A1570BC-DB27-BCD7-8972-00D42D72B584}"/>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E1AAC5AF-BE28-9012-A813-7D9FBF133365}"/>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6 procent för män och 65 procent för kvinnor. Lätt att ta sig fram på cykel: 78 procent för män och 75 procent för kvinnor. Påverka beslut om parker, lekplatser, parklekar: 27 procent för män och 28 procent för kvinnor. Synpunkter om parker, lekplatser, parklekar: 31 procent för män och 35 procent för kvinnor.">
            <a:extLst>
              <a:ext uri="{FF2B5EF4-FFF2-40B4-BE49-F238E27FC236}">
                <a16:creationId xmlns:a16="http://schemas.microsoft.com/office/drawing/2014/main" id="{7BAA9368-BDE6-E0ED-EFC6-DD79DA5829FC}"/>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F891364A-C2E1-677E-8FF2-ADBEF7636955}"/>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2FDE4663-2F55-5210-2444-0E2B72337274}"/>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AA5CADD2-EB00-754B-4284-C79489265A1B}"/>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60C8E764-27A3-DFAE-F0AB-97FB39180363}"/>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0399929-935F-659A-B54D-3A7BFC406D52}"/>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7" name="Grupp 6" descr="Trenddiagram som visar andelen instämmande över tid per kön. Andel 2026: Delaktig i utveckling av parker, lekplatser, parklekar: 23 procent för män och 24 procent för kvinnor.">
            <a:extLst>
              <a:ext uri="{FF2B5EF4-FFF2-40B4-BE49-F238E27FC236}">
                <a16:creationId xmlns:a16="http://schemas.microsoft.com/office/drawing/2014/main" id="{D261314F-F191-083D-DA15-ECFFEEDFC2A1}"/>
              </a:ext>
            </a:extLst>
          </p:cNvPr>
          <p:cNvGrpSpPr/>
          <p:nvPr/>
        </p:nvGrpSpPr>
        <p:grpSpPr>
          <a:xfrm>
            <a:off x="566738" y="1220788"/>
            <a:ext cx="6503987" cy="5302250"/>
            <a:chOff x="566738" y="1220788"/>
            <a:chExt cx="6503987" cy="5302250"/>
          </a:xfrm>
        </p:grpSpPr>
        <p:pic>
          <p:nvPicPr>
            <p:cNvPr id="5" name="Bildobjekt 4">
              <a:extLst>
                <a:ext uri="{FF2B5EF4-FFF2-40B4-BE49-F238E27FC236}">
                  <a16:creationId xmlns:a16="http://schemas.microsoft.com/office/drawing/2014/main" id="{04AC890A-4E79-3DAF-98FB-539A96875130}"/>
                </a:ext>
              </a:extLst>
            </p:cNvPr>
            <p:cNvPicPr/>
            <p:nvPr/>
          </p:nvPicPr>
          <p:blipFill>
            <a:blip r:embed="rId2"/>
            <a:stretch>
              <a:fillRect/>
            </a:stretch>
          </p:blipFill>
          <p:spPr>
            <a:xfrm>
              <a:off x="566738" y="1220788"/>
              <a:ext cx="4618037" cy="2187575"/>
            </a:xfrm>
            <a:prstGeom prst="rect">
              <a:avLst/>
            </a:prstGeom>
          </p:spPr>
        </p:pic>
        <p:pic>
          <p:nvPicPr>
            <p:cNvPr id="4" name="Bildobjekt 3">
              <a:extLst>
                <a:ext uri="{FF2B5EF4-FFF2-40B4-BE49-F238E27FC236}">
                  <a16:creationId xmlns:a16="http://schemas.microsoft.com/office/drawing/2014/main" id="{1E43FD0D-9A41-48F5-3CF7-836AED720ECC}"/>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lvl="0"/>
            <a:r>
              <a:rPr lang="sv-SE" sz="1600" dirty="0"/>
              <a:t>På det hela taget visar 2026 års undersökning på ett stabilt resultat med marginella förändringar på någon enstaka procent på flertalet frågor. </a:t>
            </a:r>
          </a:p>
          <a:p>
            <a:pPr lvl="0"/>
            <a:r>
              <a:rPr lang="sv-SE" sz="1600" dirty="0"/>
              <a:t>De tydligaste positiva förändringarna är att allt fler känner sig trygga i sin stadsdel och allt fler tycker att Stockholm är en ren och välstädad stad som erbjuder en stadsmiljö som är fin att bo och leva i. Fler uppger också 2026 jämfört med 2025 att de upplever stadsmiljön som säker för cyklister i stadsdelen där de bor.</a:t>
            </a:r>
          </a:p>
          <a:p>
            <a:pPr lvl="0"/>
            <a:r>
              <a:rPr lang="sv-SE" sz="1600" dirty="0"/>
              <a:t>Den fråga som har tydligast negativ utveckling 2026 jämfört med 2025 handlar om snöröjning och sandning av gator och gångvägar. Här minskar andelen nöjda med 10 procentenheter.</a:t>
            </a:r>
          </a:p>
          <a:p>
            <a:pPr lvl="0"/>
            <a:r>
              <a:rPr lang="sv-SE" sz="1600" dirty="0"/>
              <a:t>Även barn och ungdomars möjlighet att ta del av och utöva kultur såväl som vuxnas möjligheter att ta del av kultur minskar med ett par procentenheter mellan 2026 och 2025. Förändringen är på gränsen att vara inom felmarginalen för undersökningen. Frågan om man på det hela taget tycker att kulturlivet i stadsdelen är bra når ett oförändrat resultat 2026.</a:t>
            </a:r>
          </a:p>
          <a:p>
            <a:pPr lvl="0"/>
            <a:r>
              <a:rPr lang="sv-SE" sz="1600" dirty="0"/>
              <a:t>Övriga frågor om t ex trafikmiljön, möjligheten att idrotta, veta var man ska vända sig om man vill lämna synpunkter om parker och lekplatser eller hitta information om stadens verksamheter och satsningar visar alla på ett resultat som är antingen oförändrat eller förändrats med någon enstaka procentenhet vilket är inom felmarginalen för undersökningen.</a:t>
            </a:r>
          </a:p>
          <a:p>
            <a:endParaRPr lang="sv-SE" sz="16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3091688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6" name="Grupp 5" descr="Trenddiagram som visar andelen instämmande över tid per kön. Andel 2026: Ren och välstädad stad: 74 procent för män och 74 procent för kvinnor. Stadsmiljö som är fin att bo och leva i: 85 procent för män och 88 procent för kvinnor. Möjlighet att ta del av Stockholms kulturliv: 77 procent för män och 83 procent för kvinnor. Möjlighet att utöva kulturaktiviteter: 66 procent för män och 75 procent för kvinnor.">
            <a:extLst>
              <a:ext uri="{FF2B5EF4-FFF2-40B4-BE49-F238E27FC236}">
                <a16:creationId xmlns:a16="http://schemas.microsoft.com/office/drawing/2014/main" id="{2DAFAE68-8ECF-69EE-D45E-2804F4235D6D}"/>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71A85BF-C5DD-EE78-D551-364E611FEEC0}"/>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3B30C9E2-F33D-F408-7019-8FB5D16500D3}"/>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A2DFC79E-DEFC-71B5-F9D3-52EDA6811B97}"/>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B2B475E2-8294-1C42-0966-BA6C8A84E7DA}"/>
                </a:ext>
              </a:extLst>
            </p:cNvPr>
            <p:cNvPicPr/>
            <p:nvPr/>
          </p:nvPicPr>
          <p:blipFill>
            <a:blip r:embed="rId5"/>
            <a:stretch>
              <a:fillRect/>
            </a:stretch>
          </p:blipFill>
          <p:spPr>
            <a:xfrm>
              <a:off x="6205538" y="3709988"/>
              <a:ext cx="4618037" cy="2187575"/>
            </a:xfrm>
            <a:prstGeom prst="rect">
              <a:avLst/>
            </a:prstGeom>
          </p:spPr>
        </p:pic>
        <p:pic>
          <p:nvPicPr>
            <p:cNvPr id="3" name="Bildobjekt 2">
              <a:extLst>
                <a:ext uri="{FF2B5EF4-FFF2-40B4-BE49-F238E27FC236}">
                  <a16:creationId xmlns:a16="http://schemas.microsoft.com/office/drawing/2014/main" id="{58A71CEA-CE85-D079-9D2A-64E4D3058CB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6" name="Grupp 5" descr="Trenddiagram som visar andelen instämmande över tid per kön. Andel 2026: Möjlighet till ledarledd idrott/motion: 67 procent för män och 75 procent för kvinnor. Möjlighet att spontanidrotta: 77 procent för män och 79 procent för kvinnor. Hitta information om verksamhet och satsningar: 44 procent för män och 46 procent för kvinnor.">
            <a:extLst>
              <a:ext uri="{FF2B5EF4-FFF2-40B4-BE49-F238E27FC236}">
                <a16:creationId xmlns:a16="http://schemas.microsoft.com/office/drawing/2014/main" id="{096E8E2F-C4F2-8FE4-85FC-D129E0984E4D}"/>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332F4DDC-BB71-DB3C-A8E3-DBC5F44DAB73}"/>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4B5E289F-130E-7F3F-C278-C99A3B81D177}"/>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56064F7F-5754-B86A-60DE-F04285584D00}"/>
                </a:ext>
              </a:extLst>
            </p:cNvPr>
            <p:cNvPicPr/>
            <p:nvPr/>
          </p:nvPicPr>
          <p:blipFill>
            <a:blip r:embed="rId4"/>
            <a:stretch>
              <a:fillRect/>
            </a:stretch>
          </p:blipFill>
          <p:spPr>
            <a:xfrm>
              <a:off x="541338" y="3709988"/>
              <a:ext cx="4618037" cy="2187575"/>
            </a:xfrm>
            <a:prstGeom prst="rect">
              <a:avLst/>
            </a:prstGeom>
          </p:spPr>
        </p:pic>
        <p:pic>
          <p:nvPicPr>
            <p:cNvPr id="4" name="Bildobjekt 3">
              <a:extLst>
                <a:ext uri="{FF2B5EF4-FFF2-40B4-BE49-F238E27FC236}">
                  <a16:creationId xmlns:a16="http://schemas.microsoft.com/office/drawing/2014/main" id="{CA2040BD-DE9E-705F-E5C0-8D1CA4282669}"/>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605313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9" name="Grupp 8" descr="Stapeldiagram som visar årets resultat på andelen instämmande för staden totalt samt per åldersgrupp. Resultat: Skötsel och städning av parker och grönområden: 72 procent staden totalt, 76 procent 18-34 år, 74 procent 35-49 år, 65 procent 50-64 år och 70 procent 65 år eller äldre. Snöröjning och sandning av gator och gångvägar: 44 procent staden totalt, 50 procent 18-34 år, 48 procent 35-49 år, 38 procent 50-64 år och 38 procent 65 år eller äldre.">
            <a:extLst>
              <a:ext uri="{FF2B5EF4-FFF2-40B4-BE49-F238E27FC236}">
                <a16:creationId xmlns:a16="http://schemas.microsoft.com/office/drawing/2014/main" id="{8114747D-5885-6C11-CDE2-967F97C4C0FD}"/>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A9F9577B-4529-DC6C-407A-78089C4EAC7B}"/>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CA3863E4-B262-6889-C0AD-7A8F18E8E1A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9" name="Grupp 8" descr="Stapeldiagram som visar årets resultat på andelen instämmande för staden totalt samt per åldersgrupp. Resultat: Rent och städat i min stadsdel: 68 procent staden totalt, 72 procent 18-34 år, 72 procent 35-49 år, 62 procent 50-64 år och 64 procent 65 år eller äldre. Trygg i parker och grönområden: 78 procent staden totalt, 80 procent 18-34 år, 78 procent 35-49 år, 74 procent 50-64 år och 79 procent 65 år eller äldre.">
            <a:extLst>
              <a:ext uri="{FF2B5EF4-FFF2-40B4-BE49-F238E27FC236}">
                <a16:creationId xmlns:a16="http://schemas.microsoft.com/office/drawing/2014/main" id="{0681E8C6-295B-D4ED-E764-9EA5E4E3E254}"/>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197597FE-99C2-A9A4-4D67-CEBB4CBB83EF}"/>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B7619CC1-C7A4-2FEF-912C-F4460AB5950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9" name="Grupp 8" descr="Stapeldiagram som visar årets resultat på andelen instämmande för staden totalt samt per åldersgrupp. Resultat: Trygg när jag går ensam hem på kvällen: 69 procent staden totalt, 72 procent 18-34 år, 69 procent 35-49 år, 68 procent 50-64 år och 65 procent 65 år eller äldre. Tryggt att bo i min stadsdel: 83 procent staden totalt, 85 procent 18-34 år, 82 procent 35-49 år, 79 procent 50-64 år och 84 procent 65 år eller äldre.">
            <a:extLst>
              <a:ext uri="{FF2B5EF4-FFF2-40B4-BE49-F238E27FC236}">
                <a16:creationId xmlns:a16="http://schemas.microsoft.com/office/drawing/2014/main" id="{D8DB5D55-6B89-A86B-266C-21B31C885C73}"/>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47714394-6C70-581C-1AA1-283C46D1AEFF}"/>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B56C61DE-F621-B07E-3544-CED63BDE7C9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9" name="Grupp 8" descr="Stapeldiagram som visar årets resultat på andelen instämmande för staden totalt samt per åldersgrupp. Resultat: Förtroende för stadsdelsförvaltningen: 40 procent staden totalt, 41 procent 18-34 år, 43 procent 35-49 år, 38 procent 50-64 år och 34 procent 65 år eller äldre. Barn och ungdomar kan ta del av kultur: 65 procent staden totalt, 67 procent 18-34 år, 69 procent 35-49 år, 61 procent 50-64 år och 62 procent 65 år eller äldre.">
            <a:extLst>
              <a:ext uri="{FF2B5EF4-FFF2-40B4-BE49-F238E27FC236}">
                <a16:creationId xmlns:a16="http://schemas.microsoft.com/office/drawing/2014/main" id="{5EA4BA69-966C-9D79-65E9-0AD51C749829}"/>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A4DCA8F3-C242-1D6F-13F6-F67AF77210E9}"/>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992DB930-A9AC-AAB2-79A0-AE942D4777A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9" name="Grupp 8" descr="Stapeldiagram som visar årets resultat på andelen instämmande för staden totalt samt per åldersgrupp. Resultat: Vuxna kan ta del av kultur: 64 procent staden totalt, 65 procent 18-34 år, 65 procent 35-49 år, 61 procent 50-64 år och 63 procent 65 år eller äldre. Barn och ungdomar kan utöva kultur: 63 procent staden totalt, 65 procent 18-34 år, 64 procent 35-49 år, 62 procent 50-64 år och 59 procent 65 år eller äldre.">
            <a:extLst>
              <a:ext uri="{FF2B5EF4-FFF2-40B4-BE49-F238E27FC236}">
                <a16:creationId xmlns:a16="http://schemas.microsoft.com/office/drawing/2014/main" id="{C3980A6F-D284-9F9B-891A-A48231E31DA6}"/>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22CB22FA-76E5-DEC6-8D12-F0A42C4B5F31}"/>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E5750654-8C1E-4DF6-FC26-46E63FB0ACC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9" name="Grupp 8" descr="Stapeldiagram som visar årets resultat på andelen instämmande för staden totalt samt per åldersgrupp. Resultat: Vuxna kan utöva kultur: 56 procent staden totalt, 60 procent 18-34 år, 54 procent 35-49 år, 54 procent 50-64 år och 56 procent 65 år eller äldre. Möjligheter till aktiviteter i parker och naturområden: 73 procent staden totalt, 76 procent 18-34 år, 74 procent 35-49 år, 71 procent 50-64 år och 69 procent 65 år eller äldre.">
            <a:extLst>
              <a:ext uri="{FF2B5EF4-FFF2-40B4-BE49-F238E27FC236}">
                <a16:creationId xmlns:a16="http://schemas.microsoft.com/office/drawing/2014/main" id="{099A0425-5627-8F05-18F4-AB192E6A10B9}"/>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E2591DDA-E6A7-C9B0-3BF9-16E0BC79DE9B}"/>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7A8C7D6A-751E-6769-7CC5-A013FC6ACAD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6" name="Grupp 5" descr="Stapeldiagram som visar årets resultat på andelen instämmande för staden totalt samt per åldersgrupp. Resultat: Kulturlivet i min stadsdel är bra: 55 procent staden totalt, 59 procent 18-34 år, 54 procent 35-49 år, 55 procent 50-64 år och 50 procent 65 år eller äldre. Finns torg där jag vill vara: 46 procent staden totalt, 46 procent 18-34 år, 46 procent 35-49 år, 43 procent 50-64 år och 48 procent 65 år eller äldre.">
            <a:extLst>
              <a:ext uri="{FF2B5EF4-FFF2-40B4-BE49-F238E27FC236}">
                <a16:creationId xmlns:a16="http://schemas.microsoft.com/office/drawing/2014/main" id="{D3E08BFB-A65D-EB6B-2AE9-72D8E25E6FEA}"/>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739E1D3-09BD-A038-2BC9-3C089E437BA4}"/>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1054013F-0C1E-5A51-E1B5-69623D1A943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a:solidFill>
                  <a:srgbClr val="890C58"/>
                </a:solidFill>
              </a:rPr>
              <a:t>Teknisk beskrivning</a:t>
            </a:r>
            <a:endParaRPr lang="sv-SE" dirty="0">
              <a:solidFill>
                <a:srgbClr val="890C58"/>
              </a:solidFill>
            </a:endParaRP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196752"/>
            <a:ext cx="10094912"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för staden totalt är ca ±1,5 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3234409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7" name="Grupp 6" descr="Stapeldiagram som visar årets resultat på andelen instämmande för staden totalt samt per åldersgrupp. Resultat: Upplever torgen som välskötta: 59 procent staden totalt, 61 procent 18-34 år, 60 procent 35-49 år, 51 procent 50-64 år och 61 procent 65 år eller äldre. Trafikmiljö säker för gående: 71 procent staden totalt, 76 procent 18-34 år, 70 procent 35-49 år, 68 procent 50-64 år och 70 procent 65 år eller äldre.">
            <a:extLst>
              <a:ext uri="{FF2B5EF4-FFF2-40B4-BE49-F238E27FC236}">
                <a16:creationId xmlns:a16="http://schemas.microsoft.com/office/drawing/2014/main" id="{8E587B8A-DED1-CE00-D549-0597E2C2337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BF51EC2-C3C3-2689-A98D-6A8C345CA942}"/>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8C3231F2-4DBB-6B58-0FE0-14F449E6853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8" name="Grupp 7" descr="Stapeldiagram som visar årets resultat på andelen instämmande för staden totalt samt per åldersgrupp. Resultat: Trafikmiljö säker för cyklister: 66 procent staden totalt, 67 procent 18-34 år, 66 procent 35-49 år, 64 procent 50-64 år och 65 procent 65 år eller äldre. Lätt att ta sig fram på cykel: 76 procent staden totalt, 75 procent 18-34 år, 76 procent 35-49 år, 76 procent 50-64 år och 78 procent 65 år eller äldre.">
            <a:extLst>
              <a:ext uri="{FF2B5EF4-FFF2-40B4-BE49-F238E27FC236}">
                <a16:creationId xmlns:a16="http://schemas.microsoft.com/office/drawing/2014/main" id="{DA75CB0F-0446-A274-EBF1-369AF7033309}"/>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C7835307-0074-1FF0-BD64-4E950F3CEC52}"/>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BD3AAC03-1BED-D4C9-89A2-C2B214E33DB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8" name="Grupp 7" descr="Stapeldiagram som visar årets resultat på andelen instämmande för staden totalt samt per åldersgrupp. Resultat: Påverka beslut om parker, lekplatser, parklekar: 27 procent staden totalt, 19 procent 18-34 år, 27 procent 35-49 år, 31 procent 50-64 år och 37 procent 65 år eller äldre. Synpunkter om parker, lekplatser, parklekar: 33 procent staden totalt, 24 procent 18-34 år, 33 procent 35-49 år, 38 procent 50-64 år och 43 procent 65 år eller äldre.">
            <a:extLst>
              <a:ext uri="{FF2B5EF4-FFF2-40B4-BE49-F238E27FC236}">
                <a16:creationId xmlns:a16="http://schemas.microsoft.com/office/drawing/2014/main" id="{605AB73F-05C1-5FD3-4F95-81D3877B99C7}"/>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6F79AA4D-C7ED-6302-7AD8-0455FF4448F2}"/>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E7807858-03A1-D470-EE8F-7F8F51AF913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staden totalt samt per åldersgrupp. Resultat: Delaktig i utveckling av parker, lekplatser, parklekar: 23 procent staden totalt, 17 procent 18-34 år, 22 procent 35-49 år, 25 procent 50-64 år och 31 procent 65 år eller äldre">
            <a:extLst>
              <a:ext uri="{FF2B5EF4-FFF2-40B4-BE49-F238E27FC236}">
                <a16:creationId xmlns:a16="http://schemas.microsoft.com/office/drawing/2014/main" id="{5DDAE890-1132-7D0F-353C-D051462387E6}"/>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8" name="Grupp 7" descr="Stapeldiagram som visar årets resultat på andelen instämmande för staden totalt samt per åldersgrupp. Resultat: Ren och välstädad stad: 74 procent staden totalt, 77 procent 18-34 år, 76 procent 35-49 år, 67 procent 50-64 år och 73 procent 65 år eller äldre. Stadsmiljö som är fin att bo och leva i: 86 procent staden totalt, 89 procent 18-34 år, 87 procent 35-49 år, 82 procent 50-64 år och 85 procent 65 år eller äldre.">
            <a:extLst>
              <a:ext uri="{FF2B5EF4-FFF2-40B4-BE49-F238E27FC236}">
                <a16:creationId xmlns:a16="http://schemas.microsoft.com/office/drawing/2014/main" id="{8330BED8-637B-0A8D-0CEF-5732F6A0AB30}"/>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BF0BB8FE-9E26-735B-05F5-F3B14174509F}"/>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BCB3C43F-BB26-622E-B096-D5942D533DF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8" name="Grupp 7" descr="Stapeldiagram som visar årets resultat på andelen instämmande för staden totalt samt per åldersgrupp. Resultat: Möjlighet att ta del av Stockholms kulturliv: 80 procent staden totalt, 76 procent 18-34 år, 81 procent 35-49 år, 82 procent 50-64 år och 83 procent 65 år eller äldre. Möjlighet att utöva kulturaktiviteter: 71 procent staden totalt, 68 procent 18-34 år, 71 procent 35-49 år, 73 procent 50-64 år och 72 procent 65 år eller äldre.">
            <a:extLst>
              <a:ext uri="{FF2B5EF4-FFF2-40B4-BE49-F238E27FC236}">
                <a16:creationId xmlns:a16="http://schemas.microsoft.com/office/drawing/2014/main" id="{74C923E9-B7A2-CBE8-1ED4-7345A3E5B7C4}"/>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C38670DC-F169-6319-13D2-88E4DDE3057B}"/>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F817022F-5432-B5E0-0B24-88A514E24EF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8" name="Grupp 7" descr="Stapeldiagram som visar årets resultat på andelen instämmande för staden totalt samt per åldersgrupp. Resultat: Möjlighet till ledarledd idrott/motion: 71 procent staden totalt, 69 procent 18-34 år, 72 procent 35-49 år, 70 procent 50-64 år och 73 procent 65 år eller äldre. Möjlighet att spontanidrotta: 78 procent staden totalt, 78 procent 18-34 år, 77 procent 35-49 år, 77 procent 50-64 år och 78 procent 65 år eller äldre.">
            <a:extLst>
              <a:ext uri="{FF2B5EF4-FFF2-40B4-BE49-F238E27FC236}">
                <a16:creationId xmlns:a16="http://schemas.microsoft.com/office/drawing/2014/main" id="{1DC8475F-CC1D-EB96-1B39-32CAE4DFCB45}"/>
              </a:ext>
            </a:extLst>
          </p:cNvPr>
          <p:cNvGrpSpPr/>
          <p:nvPr/>
        </p:nvGrpSpPr>
        <p:grpSpPr>
          <a:xfrm>
            <a:off x="477838" y="2092325"/>
            <a:ext cx="11261725" cy="3200400"/>
            <a:chOff x="477838" y="2092325"/>
            <a:chExt cx="11261725" cy="3200400"/>
          </a:xfrm>
        </p:grpSpPr>
        <p:pic>
          <p:nvPicPr>
            <p:cNvPr id="4" name="Bildobjekt 3">
              <a:extLst>
                <a:ext uri="{FF2B5EF4-FFF2-40B4-BE49-F238E27FC236}">
                  <a16:creationId xmlns:a16="http://schemas.microsoft.com/office/drawing/2014/main" id="{D657BC4C-6BCD-FECA-AB0E-E616388D41FE}"/>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BEAD9192-FA61-C30D-3FED-6F91E2B97BD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staden totalt samt per åldersgrupp. Resultat: Hitta information om verksamhet och satsningar: 45 procent staden totalt, 36 procent 18-34 år, 41 procent 35-49 år, 51 procent 50-64 år och 59 procent 65 år eller äldre.">
            <a:extLst>
              <a:ext uri="{FF2B5EF4-FFF2-40B4-BE49-F238E27FC236}">
                <a16:creationId xmlns:a16="http://schemas.microsoft.com/office/drawing/2014/main" id="{F93E13CA-04EA-E7B4-F860-F517C7A0F8B1}"/>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879628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20" name="Grupp 19" descr="Diagram som visar svarsandelar för frågor inom området Rent och städat. Andel som svarat stämmer helt/ganska bra 2026 för staden totalt: Skötsel och städning av parker och grönområden: 72 procent. Snöröjning och sandning av gator och gångvägar: 44 procent. Rent och städat i min stadsdel: 68 procent.">
            <a:extLst>
              <a:ext uri="{FF2B5EF4-FFF2-40B4-BE49-F238E27FC236}">
                <a16:creationId xmlns:a16="http://schemas.microsoft.com/office/drawing/2014/main" id="{46C940FC-E344-2DAD-468F-0DE5AC582CA9}"/>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9478ECD4-5323-FB19-08EE-EF9E05FCBAAD}"/>
                </a:ext>
              </a:extLst>
            </p:cNvPr>
            <p:cNvPicPr/>
            <p:nvPr/>
          </p:nvPicPr>
          <p:blipFill>
            <a:blip r:embed="rId2"/>
            <a:stretch>
              <a:fillRect/>
            </a:stretch>
          </p:blipFill>
          <p:spPr>
            <a:xfrm>
              <a:off x="520700" y="1100138"/>
              <a:ext cx="11155363" cy="1820862"/>
            </a:xfrm>
            <a:prstGeom prst="rect">
              <a:avLst/>
            </a:prstGeom>
          </p:spPr>
        </p:pic>
        <p:pic>
          <p:nvPicPr>
            <p:cNvPr id="6" name="Bildobjekt 5">
              <a:extLst>
                <a:ext uri="{FF2B5EF4-FFF2-40B4-BE49-F238E27FC236}">
                  <a16:creationId xmlns:a16="http://schemas.microsoft.com/office/drawing/2014/main" id="{7E13F6D9-111F-50B1-CA82-3C492EB88025}"/>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878159F-7582-DF37-DF18-3BB08E87823B}"/>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7" name="Tabell 6">
            <a:extLst>
              <a:ext uri="{FF2B5EF4-FFF2-40B4-BE49-F238E27FC236}">
                <a16:creationId xmlns:a16="http://schemas.microsoft.com/office/drawing/2014/main" id="{F3CC05E9-15BC-18FA-763B-6AF537AE5DD9}"/>
              </a:ext>
            </a:extLst>
          </p:cNvPr>
          <p:cNvGraphicFramePr>
            <a:graphicFrameLocks noGrp="1"/>
          </p:cNvGraphicFramePr>
          <p:nvPr>
            <p:extLst>
              <p:ext uri="{D42A27DB-BD31-4B8C-83A1-F6EECF244321}">
                <p14:modId xmlns:p14="http://schemas.microsoft.com/office/powerpoint/2010/main" val="851666363"/>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4146021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17" name="Grupp 16" descr="Diagram som visar svarsandelar för frågor inom området Trygg och säker. Andel som svarat stämmer helt/ganska bra 2026 för staden totalt: Trygg i parker och grönområden: 78 procent. Trygg när jag går ensam hem på kvällen: 69 procent. Tryggt att bo i min stadsdel: 83 procent.">
            <a:extLst>
              <a:ext uri="{FF2B5EF4-FFF2-40B4-BE49-F238E27FC236}">
                <a16:creationId xmlns:a16="http://schemas.microsoft.com/office/drawing/2014/main" id="{D359CCEF-FFEA-56AC-8989-6A7365866EF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A9891D3C-356D-C8C6-6141-176E7168E1D0}"/>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9002F876-9E65-296B-78ED-5DF7BD6747CB}"/>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862205F-83D2-C985-1DEB-50C023A72991}"/>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som svarat stämmer helt/ganska bra 2026 för staden totalt: Förtroende för stadsdelsförvaltningen: 40 procent.">
            <a:extLst>
              <a:ext uri="{FF2B5EF4-FFF2-40B4-BE49-F238E27FC236}">
                <a16:creationId xmlns:a16="http://schemas.microsoft.com/office/drawing/2014/main" id="{982F5820-09C1-E3DE-8661-201F7B39B3C4}"/>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som svarat stämmer helt/ganska bra 2026 för staden totalt: Barn och ungdomar kan ta del av kultur: 65 procent. Vuxna kan ta del av kultur: 64 procent. Barn och ungdomar kan utöva kultur: 63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A7F3FF69-5744-594A-8974-EC87721810C9}"/>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491B83B6-8322-EED9-EFB8-8E048A0C9B4A}"/>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F72916A-E5F1-9230-2006-63FC0644425D}"/>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som svarat stämmer helt/ganska bra 2026 för staden totalt: Vuxna kan utöva kultur: 56 procent. Möjligheter till aktiviteter i parker och naturområden: 73 procent. Kulturlivet i min stadsdel är bra: 55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C47ADA1D-83E5-F5A9-87D9-DCDEAE4C109A}"/>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71A0E0AA-C30A-773B-7D03-04735F848BDB}"/>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5B495B00-DFDD-7F83-D288-4B37E36BC72E}"/>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11" name="Grupp 10" descr="Diagram som visar svarsandelar för frågor inom området Torg. Andel som svarat stämmer helt/ganska bra 2026 för staden totalt: Finns torg där jag vill vara: 46 procent. Upplever torgen som välskötta: 59 procent.">
            <a:extLst>
              <a:ext uri="{FF2B5EF4-FFF2-40B4-BE49-F238E27FC236}">
                <a16:creationId xmlns:a16="http://schemas.microsoft.com/office/drawing/2014/main" id="{F3966CD4-4DDA-C5E6-530A-988B10E9CD91}"/>
              </a:ext>
            </a:extLst>
          </p:cNvPr>
          <p:cNvGrpSpPr/>
          <p:nvPr/>
        </p:nvGrpSpPr>
        <p:grpSpPr>
          <a:xfrm>
            <a:off x="520700" y="1922463"/>
            <a:ext cx="11155363" cy="3646487"/>
            <a:chOff x="520700" y="1922463"/>
            <a:chExt cx="11155363" cy="3646487"/>
          </a:xfrm>
        </p:grpSpPr>
        <p:pic>
          <p:nvPicPr>
            <p:cNvPr id="4" name="Bildobjekt 3">
              <a:extLst>
                <a:ext uri="{FF2B5EF4-FFF2-40B4-BE49-F238E27FC236}">
                  <a16:creationId xmlns:a16="http://schemas.microsoft.com/office/drawing/2014/main" id="{FF67A3EA-7AB7-1B36-6BA4-6AD916D36964}"/>
                </a:ext>
              </a:extLst>
            </p:cNvPr>
            <p:cNvPicPr/>
            <p:nvPr/>
          </p:nvPicPr>
          <p:blipFill>
            <a:blip r:embed="rId2"/>
            <a:stretch>
              <a:fillRect/>
            </a:stretch>
          </p:blipFill>
          <p:spPr>
            <a:xfrm>
              <a:off x="520700" y="1922463"/>
              <a:ext cx="11155363" cy="1630362"/>
            </a:xfrm>
            <a:prstGeom prst="rect">
              <a:avLst/>
            </a:prstGeom>
          </p:spPr>
        </p:pic>
        <p:pic>
          <p:nvPicPr>
            <p:cNvPr id="3" name="Bildobjekt 2">
              <a:extLst>
                <a:ext uri="{FF2B5EF4-FFF2-40B4-BE49-F238E27FC236}">
                  <a16:creationId xmlns:a16="http://schemas.microsoft.com/office/drawing/2014/main" id="{A2E23724-520A-9583-775A-D03B4598AA5F}"/>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som svarat stämmer helt/ganska bra 2026 för staden totalt: Trafikmiljö säker för gående: 71 procent. Trafikmiljö säker för cyklister: 66 procent. Lätt att ta sig fram på cykel: 76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AD62ADE1-2B09-94E2-49F8-A43E2DAD45A1}"/>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AF8F893B-9F52-F2C1-258C-33EC2DBE50A3}"/>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6D614BCE-BECD-7FAF-66B2-61A6F6A5BA1E}"/>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som svarat stämmer helt/ganska bra 2026 för staden totalt: Påverka beslut om parker, lekplatser, parklekar: 27 procent. Synpunkter om parker, lekplatser, parklekar: 33 procent. Delaktig i utveckling av parker, lekplatser, parklekar: 23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B6293912-5028-E5F9-3C93-E04DCB3EC147}"/>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6835CAC9-5131-CC22-C686-9DE16B3E85C5}"/>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7CE3E772-F3AA-21C8-D5DF-192F4D9073A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som svarat stämmer helt/ganska bra 2026 för staden totalt: Ren och välstädad stad: 74 procent. Stadsmiljö som är fin att bo och leva i: 86 procent. Möjlighet att ta del av Stockholms kulturliv: 80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365B5F2E-DEB2-B680-82E6-405816A2F308}"/>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FF3DF9AE-A93E-2E87-397D-B9BC3F872038}"/>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05BC5E5C-4130-2575-A0F5-A62244013E95}"/>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som svarat stämmer helt/ganska bra 2026 för staden totalt: Möjlighet att utöva kulturaktiviteter: 71 procent. Möjlighet till ledarledd idrott/motion: 71 procent. Möjlighet att spontanidrotta: 78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FCC3ACD-CE63-E4F7-6889-4DCF38A16809}"/>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60ECCE3A-318A-F32F-2A95-C8E75132FE02}"/>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576ECAB1-88BC-68DE-30AE-7C38D6FA7C5D}"/>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som svarat stämmer helt/ganska bra 2026 för staden totalt: Hitta information om verksamhet och satsningar: 45 procent.">
            <a:extLst>
              <a:ext uri="{FF2B5EF4-FFF2-40B4-BE49-F238E27FC236}">
                <a16:creationId xmlns:a16="http://schemas.microsoft.com/office/drawing/2014/main" id="{6319ADBB-72BE-7104-99DA-6C7A0084B7EA}"/>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1527847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staden samt per män och kvinnor. Andel som aldrig känner sig otrygga: 60 procent i staden totalt, 73 procent män och 48 procent kvinnor.">
            <a:extLst>
              <a:ext uri="{FF2B5EF4-FFF2-40B4-BE49-F238E27FC236}">
                <a16:creationId xmlns:a16="http://schemas.microsoft.com/office/drawing/2014/main" id="{7CCCB777-ED64-9ECB-66AE-E1946F16EEAB}"/>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224472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staden samt per åldersgrupp. Andel som aldrig känner sig otrygga: 60 procent i staden totalt, 60 procent 18-34  år, 60 procent 35-49 år, 59 procent 50-64 år och 61 procent 65 år eller äldre.">
            <a:extLst>
              <a:ext uri="{FF2B5EF4-FFF2-40B4-BE49-F238E27FC236}">
                <a16:creationId xmlns:a16="http://schemas.microsoft.com/office/drawing/2014/main" id="{FC1194F5-B013-FC9D-CC1D-6969876B0CA9}"/>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Resultat per stadsdelsområde</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p:txBody>
          <a:bodyPr/>
          <a:lstStyle/>
          <a:p>
            <a:r>
              <a:rPr lang="sv-SE" sz="2400" dirty="0"/>
              <a:t>Alla frågor är rangordnade på andel instämmande (betyg 4 och 5) per stadsdelsområde.</a:t>
            </a:r>
          </a:p>
        </p:txBody>
      </p:sp>
      <p:sp>
        <p:nvSpPr>
          <p:cNvPr id="2" name="Platshållare för bild 1">
            <a:extLst>
              <a:ext uri="{FF2B5EF4-FFF2-40B4-BE49-F238E27FC236}">
                <a16:creationId xmlns:a16="http://schemas.microsoft.com/office/drawing/2014/main" id="{F3C3BFDE-B40F-9DAB-A6F7-1BAF7D68D5FB}"/>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F93657AE-0C7A-FD68-B641-279EF2278F1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4702794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A168C87-FF2A-3530-C78A-A7132A675410}"/>
              </a:ext>
            </a:extLst>
          </p:cNvPr>
          <p:cNvSpPr>
            <a:spLocks noGrp="1"/>
          </p:cNvSpPr>
          <p:nvPr>
            <p:ph type="title"/>
          </p:nvPr>
        </p:nvSpPr>
        <p:spPr>
          <a:xfrm>
            <a:off x="609600" y="457200"/>
            <a:ext cx="10972800" cy="831600"/>
          </a:xfrm>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64</a:t>
            </a:fld>
            <a:endParaRPr lang="sv-SE" dirty="0"/>
          </a:p>
        </p:txBody>
      </p:sp>
      <p:grpSp>
        <p:nvGrpSpPr>
          <p:cNvPr id="6" name="Grupp 5" descr="Stapeldiagram som visar andel instämmande för staden totalt samt per stadsdelsområde. Andel instämmande totalt: Skötsel och städning av parker och grönområden: 72 procent. Snöröjning och sandning av gator och gångvägar: 44 procent.">
            <a:extLst>
              <a:ext uri="{FF2B5EF4-FFF2-40B4-BE49-F238E27FC236}">
                <a16:creationId xmlns:a16="http://schemas.microsoft.com/office/drawing/2014/main" id="{C4595398-F6A1-82F9-7CA2-C2E1FCC1ADCB}"/>
              </a:ext>
            </a:extLst>
          </p:cNvPr>
          <p:cNvGrpSpPr/>
          <p:nvPr/>
        </p:nvGrpSpPr>
        <p:grpSpPr>
          <a:xfrm>
            <a:off x="450850" y="1339850"/>
            <a:ext cx="11137900" cy="4564063"/>
            <a:chOff x="450850" y="1339850"/>
            <a:chExt cx="11137900" cy="4564063"/>
          </a:xfrm>
        </p:grpSpPr>
        <p:pic>
          <p:nvPicPr>
            <p:cNvPr id="8" name="Bildobjekt 7">
              <a:extLst>
                <a:ext uri="{FF2B5EF4-FFF2-40B4-BE49-F238E27FC236}">
                  <a16:creationId xmlns:a16="http://schemas.microsoft.com/office/drawing/2014/main" id="{EC002399-21ED-8420-2E96-17727137C376}"/>
                </a:ext>
              </a:extLst>
            </p:cNvPr>
            <p:cNvPicPr/>
            <p:nvPr/>
          </p:nvPicPr>
          <p:blipFill>
            <a:blip r:embed="rId2"/>
            <a:stretch>
              <a:fillRect/>
            </a:stretch>
          </p:blipFill>
          <p:spPr>
            <a:xfrm>
              <a:off x="450850" y="1339850"/>
              <a:ext cx="5181600" cy="4564063"/>
            </a:xfrm>
            <a:prstGeom prst="rect">
              <a:avLst/>
            </a:prstGeom>
          </p:spPr>
        </p:pic>
        <p:pic>
          <p:nvPicPr>
            <p:cNvPr id="7" name="Bildobjekt 6">
              <a:extLst>
                <a:ext uri="{FF2B5EF4-FFF2-40B4-BE49-F238E27FC236}">
                  <a16:creationId xmlns:a16="http://schemas.microsoft.com/office/drawing/2014/main" id="{12EBB843-9111-D4E0-23C6-01B35067C2D6}"/>
                </a:ext>
              </a:extLst>
            </p:cNvPr>
            <p:cNvPicPr/>
            <p:nvPr/>
          </p:nvPicPr>
          <p:blipFill>
            <a:blip r:embed="rId3"/>
            <a:stretch>
              <a:fillRect/>
            </a:stretch>
          </p:blipFill>
          <p:spPr>
            <a:xfrm>
              <a:off x="6407150" y="1339850"/>
              <a:ext cx="5181600" cy="4564063"/>
            </a:xfrm>
            <a:prstGeom prst="rect">
              <a:avLst/>
            </a:prstGeom>
          </p:spPr>
        </p:pic>
      </p:grpSp>
    </p:spTree>
    <p:extLst>
      <p:ext uri="{BB962C8B-B14F-4D97-AF65-F5344CB8AC3E}">
        <p14:creationId xmlns:p14="http://schemas.microsoft.com/office/powerpoint/2010/main" val="32337524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D55D8C8-8464-DABF-DD9D-05C3D5F22015}"/>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65</a:t>
            </a:fld>
            <a:endParaRPr lang="sv-SE" dirty="0"/>
          </a:p>
        </p:txBody>
      </p:sp>
      <p:grpSp>
        <p:nvGrpSpPr>
          <p:cNvPr id="6" name="Grupp 5" descr="Stapeldiagram som visar andel instämmande för staden totalt samt per stadsdelsområde. Andel instämmande totalt: Rent och städat i min stadsdel: 68 procent. Trygg i parker och grönområden: 78 procent.">
            <a:extLst>
              <a:ext uri="{FF2B5EF4-FFF2-40B4-BE49-F238E27FC236}">
                <a16:creationId xmlns:a16="http://schemas.microsoft.com/office/drawing/2014/main" id="{91992642-D545-FCCC-A33A-51259EC35BD1}"/>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6D37E27D-4370-A7FD-6A8D-CB989C5F0BE9}"/>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F4B17848-9F60-4E1F-C6A2-3D685E43DF2E}"/>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19790777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3039EAD-C8E7-D3EE-912D-ED02463EFE01}"/>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66</a:t>
            </a:fld>
            <a:endParaRPr lang="sv-SE" dirty="0"/>
          </a:p>
        </p:txBody>
      </p:sp>
      <p:grpSp>
        <p:nvGrpSpPr>
          <p:cNvPr id="6" name="Grupp 5" descr="Stapeldiagram som visar andel instämmande för staden totalt samt per stadsdelsområde. Andel instämmande totalt: Trygg när jag går ensam hem på kvällen: 69 procent. Tryggt att bo i min stadsdel: 83 procent.">
            <a:extLst>
              <a:ext uri="{FF2B5EF4-FFF2-40B4-BE49-F238E27FC236}">
                <a16:creationId xmlns:a16="http://schemas.microsoft.com/office/drawing/2014/main" id="{62693F03-E984-5143-FE65-CB321E681AB0}"/>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DFCC4829-7BE2-ED7C-9B6F-D3A47485E3B7}"/>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3565A340-99DF-C9F3-551A-F607F3271F04}"/>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26826658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0DFC738-D5AB-AD08-3619-63B33668F5D6}"/>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67</a:t>
            </a:fld>
            <a:endParaRPr lang="sv-SE" dirty="0"/>
          </a:p>
        </p:txBody>
      </p:sp>
      <p:grpSp>
        <p:nvGrpSpPr>
          <p:cNvPr id="4" name="Grupp 3" descr="Stapeldiagram som visar andel instämmande för staden totalt samt per stadsdelsområde. Andel instämmande totalt: Förtroende för stadsdelsförvaltningen: 40 procent. Barn och ungdomar kan ta del av kultur: 65 procent.">
            <a:extLst>
              <a:ext uri="{FF2B5EF4-FFF2-40B4-BE49-F238E27FC236}">
                <a16:creationId xmlns:a16="http://schemas.microsoft.com/office/drawing/2014/main" id="{EDBC2AC4-7BB6-B68D-1FBC-695DE5881572}"/>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EBDA5FD8-74A6-2F68-0FAE-2A5DC2690C79}"/>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FA5D49A7-36D0-16C0-09D7-A3AB9465DBBA}"/>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29716981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00BFC-7B9C-C98B-5E43-9841C6536DCA}"/>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6D646512-C0CA-9355-3048-5A131AD8AF1D}"/>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E6437F52-75B5-1DAE-4618-B663F1FBBCFA}"/>
              </a:ext>
            </a:extLst>
          </p:cNvPr>
          <p:cNvSpPr>
            <a:spLocks noGrp="1"/>
          </p:cNvSpPr>
          <p:nvPr>
            <p:ph type="sldNum" sz="quarter" idx="12"/>
          </p:nvPr>
        </p:nvSpPr>
        <p:spPr/>
        <p:txBody>
          <a:bodyPr/>
          <a:lstStyle/>
          <a:p>
            <a:fld id="{0BCBA026-1F68-453E-9036-CC352B75EE63}" type="slidenum">
              <a:rPr lang="sv-SE" smtClean="0"/>
              <a:pPr/>
              <a:t>68</a:t>
            </a:fld>
            <a:endParaRPr lang="sv-SE" dirty="0"/>
          </a:p>
        </p:txBody>
      </p:sp>
      <p:grpSp>
        <p:nvGrpSpPr>
          <p:cNvPr id="6" name="Grupp 5" descr="Stapeldiagram som visar andel instämmande för staden totalt samt per stadsdelsområde. Andel instämmande totalt: Vuxna kan ta del av kultur: 64 procent. Barn och ungdomar kan utöva kultur: 63 procent.">
            <a:extLst>
              <a:ext uri="{FF2B5EF4-FFF2-40B4-BE49-F238E27FC236}">
                <a16:creationId xmlns:a16="http://schemas.microsoft.com/office/drawing/2014/main" id="{2369D46F-BA5E-B5A5-3ADC-EF9A0ABC8B50}"/>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218F6325-B88B-9338-87C5-D6BED6E87473}"/>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D2FEF6BF-96A9-F1A9-D63F-BB994DE4B93D}"/>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2147805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73A46-D789-2F3C-DEF0-F9B13937BC0E}"/>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5ED9204A-BD01-E09D-8138-A8C4E8B9A467}"/>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54F23306-684A-DC10-E8DF-825D4430D60E}"/>
              </a:ext>
            </a:extLst>
          </p:cNvPr>
          <p:cNvSpPr>
            <a:spLocks noGrp="1"/>
          </p:cNvSpPr>
          <p:nvPr>
            <p:ph type="sldNum" sz="quarter" idx="12"/>
          </p:nvPr>
        </p:nvSpPr>
        <p:spPr/>
        <p:txBody>
          <a:bodyPr/>
          <a:lstStyle/>
          <a:p>
            <a:fld id="{0BCBA026-1F68-453E-9036-CC352B75EE63}" type="slidenum">
              <a:rPr lang="sv-SE" smtClean="0"/>
              <a:pPr/>
              <a:t>69</a:t>
            </a:fld>
            <a:endParaRPr lang="sv-SE" dirty="0"/>
          </a:p>
        </p:txBody>
      </p:sp>
      <p:grpSp>
        <p:nvGrpSpPr>
          <p:cNvPr id="6" name="Grupp 5" descr="Stapeldiagram som visar andel instämmande för staden totalt samt per stadsdelsområde. Andel instämmande totalt: Vuxna kan utöva kultur: 56 procent. Möjligheter till aktiviteter i parker och naturområden: 73 procent.">
            <a:extLst>
              <a:ext uri="{FF2B5EF4-FFF2-40B4-BE49-F238E27FC236}">
                <a16:creationId xmlns:a16="http://schemas.microsoft.com/office/drawing/2014/main" id="{7BD12D8A-CC2C-509C-D13C-61FA1644CE4F}"/>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BE0300B8-0B06-24C9-47AC-8A1015CFEBB1}"/>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81353578-E0C2-66B1-7B33-86FCA8F0F68E}"/>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86029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61577D0-EE7A-AB49-42D6-BD98D70DBE83}"/>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70</a:t>
            </a:fld>
            <a:endParaRPr lang="sv-SE" dirty="0"/>
          </a:p>
        </p:txBody>
      </p:sp>
      <p:grpSp>
        <p:nvGrpSpPr>
          <p:cNvPr id="6" name="Grupp 5" descr="Stapeldiagram som visar andel instämmande för staden totalt samt per stadsdelsområde. Andel instämmande totalt: Kulturlivet i min stadsdel är bra: 55 procent. Finns torg där jag vill vara: 46 procent.">
            <a:extLst>
              <a:ext uri="{FF2B5EF4-FFF2-40B4-BE49-F238E27FC236}">
                <a16:creationId xmlns:a16="http://schemas.microsoft.com/office/drawing/2014/main" id="{F27F6F43-ACEB-AA13-9533-BF428E5E4C90}"/>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A6B7ED95-6803-2566-CD0E-C72B03C85F21}"/>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67634DE0-02DF-5368-74FC-8AF39B59FC93}"/>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39655467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AE62EF4-C24B-90D6-9D58-DFA0D8F219C7}"/>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71</a:t>
            </a:fld>
            <a:endParaRPr lang="sv-SE" dirty="0"/>
          </a:p>
        </p:txBody>
      </p:sp>
      <p:grpSp>
        <p:nvGrpSpPr>
          <p:cNvPr id="5" name="Grupp 4" descr="Stapeldiagram som visar andel instämmande för staden totalt samt per stadsdelsområde. Andel instämmande totalt: Upplever torgen som välskötta: 59 procent. Trafikmiljö säker för gående: 71 procent.">
            <a:extLst>
              <a:ext uri="{FF2B5EF4-FFF2-40B4-BE49-F238E27FC236}">
                <a16:creationId xmlns:a16="http://schemas.microsoft.com/office/drawing/2014/main" id="{B89644C0-DB1E-E59F-E8E4-060F0F97CFDF}"/>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01ACCBA5-4291-E862-2A2F-43C2206D706D}"/>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61610E8C-F7C2-E0BE-6365-2C3B8BB84D76}"/>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1630796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E20646-0B95-FF58-5922-CB8379FE062A}"/>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72</a:t>
            </a:fld>
            <a:endParaRPr lang="sv-SE" dirty="0"/>
          </a:p>
        </p:txBody>
      </p:sp>
      <p:grpSp>
        <p:nvGrpSpPr>
          <p:cNvPr id="4" name="Grupp 3" descr="Stapeldiagram som visar andel instämmande för staden totalt samt per stadsdelsområde. Andel instämmande totalt: Trafikmiljö säker för cyklister: 66 procent. Lätt att ta sig fram på cykel: 76 procent.">
            <a:extLst>
              <a:ext uri="{FF2B5EF4-FFF2-40B4-BE49-F238E27FC236}">
                <a16:creationId xmlns:a16="http://schemas.microsoft.com/office/drawing/2014/main" id="{F0489659-3397-DFCB-BF12-0EED4E7EBC3F}"/>
              </a:ext>
            </a:extLst>
          </p:cNvPr>
          <p:cNvGrpSpPr/>
          <p:nvPr/>
        </p:nvGrpSpPr>
        <p:grpSpPr>
          <a:xfrm>
            <a:off x="450850" y="1336675"/>
            <a:ext cx="11137900" cy="4564063"/>
            <a:chOff x="450850" y="1336675"/>
            <a:chExt cx="11137900" cy="4564063"/>
          </a:xfrm>
        </p:grpSpPr>
        <p:pic>
          <p:nvPicPr>
            <p:cNvPr id="8" name="Bildobjekt 7">
              <a:extLst>
                <a:ext uri="{FF2B5EF4-FFF2-40B4-BE49-F238E27FC236}">
                  <a16:creationId xmlns:a16="http://schemas.microsoft.com/office/drawing/2014/main" id="{528EF4F4-B2E0-8EE1-6C37-E9809AC5C498}"/>
                </a:ext>
              </a:extLst>
            </p:cNvPr>
            <p:cNvPicPr/>
            <p:nvPr/>
          </p:nvPicPr>
          <p:blipFill>
            <a:blip r:embed="rId2"/>
            <a:stretch>
              <a:fillRect/>
            </a:stretch>
          </p:blipFill>
          <p:spPr>
            <a:xfrm>
              <a:off x="450850" y="1336675"/>
              <a:ext cx="5181600" cy="4564063"/>
            </a:xfrm>
            <a:prstGeom prst="rect">
              <a:avLst/>
            </a:prstGeom>
          </p:spPr>
        </p:pic>
        <p:pic>
          <p:nvPicPr>
            <p:cNvPr id="7" name="Bildobjekt 6">
              <a:extLst>
                <a:ext uri="{FF2B5EF4-FFF2-40B4-BE49-F238E27FC236}">
                  <a16:creationId xmlns:a16="http://schemas.microsoft.com/office/drawing/2014/main" id="{9E09720B-9605-B546-B0FB-FB87B6494EDE}"/>
                </a:ext>
              </a:extLst>
            </p:cNvPr>
            <p:cNvPicPr/>
            <p:nvPr/>
          </p:nvPicPr>
          <p:blipFill>
            <a:blip r:embed="rId3"/>
            <a:stretch>
              <a:fillRect/>
            </a:stretch>
          </p:blipFill>
          <p:spPr>
            <a:xfrm>
              <a:off x="6407150" y="1336675"/>
              <a:ext cx="5181600" cy="4564063"/>
            </a:xfrm>
            <a:prstGeom prst="rect">
              <a:avLst/>
            </a:prstGeom>
          </p:spPr>
        </p:pic>
      </p:grpSp>
    </p:spTree>
    <p:extLst>
      <p:ext uri="{BB962C8B-B14F-4D97-AF65-F5344CB8AC3E}">
        <p14:creationId xmlns:p14="http://schemas.microsoft.com/office/powerpoint/2010/main" val="12178994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AEE3A06-D5E0-5360-36DE-6B41EE43B3D4}"/>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73</a:t>
            </a:fld>
            <a:endParaRPr lang="sv-SE" dirty="0"/>
          </a:p>
        </p:txBody>
      </p:sp>
      <p:grpSp>
        <p:nvGrpSpPr>
          <p:cNvPr id="6" name="Grupp 5" descr="Stapeldiagram som visar andel instämmande för staden totalt samt per stadsdelsområde. Andel instämmande totalt: Påverka beslut om parker, lekplatser, parklekar: 27 procent. Synpunkter om parker, lekplatser, parklekar: 33 procent.">
            <a:extLst>
              <a:ext uri="{FF2B5EF4-FFF2-40B4-BE49-F238E27FC236}">
                <a16:creationId xmlns:a16="http://schemas.microsoft.com/office/drawing/2014/main" id="{196C7A0F-68E1-316E-B175-7CAFF64903E5}"/>
              </a:ext>
            </a:extLst>
          </p:cNvPr>
          <p:cNvGrpSpPr/>
          <p:nvPr/>
        </p:nvGrpSpPr>
        <p:grpSpPr>
          <a:xfrm>
            <a:off x="328613" y="1336675"/>
            <a:ext cx="11382375" cy="4564063"/>
            <a:chOff x="328613" y="1336675"/>
            <a:chExt cx="11382375" cy="4564063"/>
          </a:xfrm>
        </p:grpSpPr>
        <p:pic>
          <p:nvPicPr>
            <p:cNvPr id="8" name="Bildobjekt 7">
              <a:extLst>
                <a:ext uri="{FF2B5EF4-FFF2-40B4-BE49-F238E27FC236}">
                  <a16:creationId xmlns:a16="http://schemas.microsoft.com/office/drawing/2014/main" id="{E0A61E3B-83D7-68CA-26F4-8169C75796E2}"/>
                </a:ext>
              </a:extLst>
            </p:cNvPr>
            <p:cNvPicPr/>
            <p:nvPr/>
          </p:nvPicPr>
          <p:blipFill>
            <a:blip r:embed="rId2"/>
            <a:stretch>
              <a:fillRect/>
            </a:stretch>
          </p:blipFill>
          <p:spPr>
            <a:xfrm>
              <a:off x="328613" y="1336675"/>
              <a:ext cx="5426075" cy="4564063"/>
            </a:xfrm>
            <a:prstGeom prst="rect">
              <a:avLst/>
            </a:prstGeom>
          </p:spPr>
        </p:pic>
        <p:pic>
          <p:nvPicPr>
            <p:cNvPr id="7" name="Bildobjekt 6">
              <a:extLst>
                <a:ext uri="{FF2B5EF4-FFF2-40B4-BE49-F238E27FC236}">
                  <a16:creationId xmlns:a16="http://schemas.microsoft.com/office/drawing/2014/main" id="{495BA9E6-5C0B-158C-F934-93F7D2EA6ACE}"/>
                </a:ext>
              </a:extLst>
            </p:cNvPr>
            <p:cNvPicPr/>
            <p:nvPr/>
          </p:nvPicPr>
          <p:blipFill>
            <a:blip r:embed="rId3"/>
            <a:stretch>
              <a:fillRect/>
            </a:stretch>
          </p:blipFill>
          <p:spPr>
            <a:xfrm>
              <a:off x="6284913" y="1336675"/>
              <a:ext cx="5426075" cy="4564063"/>
            </a:xfrm>
            <a:prstGeom prst="rect">
              <a:avLst/>
            </a:prstGeom>
          </p:spPr>
        </p:pic>
      </p:grpSp>
    </p:spTree>
    <p:extLst>
      <p:ext uri="{BB962C8B-B14F-4D97-AF65-F5344CB8AC3E}">
        <p14:creationId xmlns:p14="http://schemas.microsoft.com/office/powerpoint/2010/main" val="32117380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D21FC55-8842-2F37-C5D9-36E43BF9990B}"/>
              </a:ext>
            </a:extLst>
          </p:cNvPr>
          <p:cNvSpPr>
            <a:spLocks noGrp="1"/>
          </p:cNvSpPr>
          <p:nvPr>
            <p:ph type="title"/>
          </p:nvPr>
        </p:nvSpPr>
        <p:spPr/>
        <p:txBody>
          <a:bodyPr/>
          <a:lstStyle/>
          <a:p>
            <a:r>
              <a:rPr lang="sv-SE" dirty="0"/>
              <a:t>Frågor om min stadsdel</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74</a:t>
            </a:fld>
            <a:endParaRPr lang="sv-SE" dirty="0"/>
          </a:p>
        </p:txBody>
      </p:sp>
      <p:pic>
        <p:nvPicPr>
          <p:cNvPr id="5" name="Bildobjekt 4" descr="Stapeldiagram som visar andel instämmande för staden totalt samt per stadsdelsområde. Andel instämmande totalt: Delaktig i utveckling av parker, lekplatser, parklekar: 23 procent.">
            <a:extLst>
              <a:ext uri="{FF2B5EF4-FFF2-40B4-BE49-F238E27FC236}">
                <a16:creationId xmlns:a16="http://schemas.microsoft.com/office/drawing/2014/main" id="{50E1378F-0321-56CE-8354-7B4A6F97BF56}"/>
              </a:ext>
            </a:extLst>
          </p:cNvPr>
          <p:cNvPicPr/>
          <p:nvPr/>
        </p:nvPicPr>
        <p:blipFill>
          <a:blip r:embed="rId2"/>
          <a:stretch>
            <a:fillRect/>
          </a:stretch>
        </p:blipFill>
        <p:spPr>
          <a:xfrm>
            <a:off x="328613" y="1336675"/>
            <a:ext cx="5426075" cy="4564063"/>
          </a:xfrm>
          <a:prstGeom prst="rect">
            <a:avLst/>
          </a:prstGeom>
        </p:spPr>
      </p:pic>
    </p:spTree>
    <p:extLst>
      <p:ext uri="{BB962C8B-B14F-4D97-AF65-F5344CB8AC3E}">
        <p14:creationId xmlns:p14="http://schemas.microsoft.com/office/powerpoint/2010/main" val="19108176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A0FF1FB-856A-8BDA-394F-2D62AF266A32}"/>
              </a:ext>
            </a:extLst>
          </p:cNvPr>
          <p:cNvSpPr>
            <a:spLocks noGrp="1"/>
          </p:cNvSpPr>
          <p:nvPr>
            <p:ph type="title"/>
          </p:nvPr>
        </p:nvSpPr>
        <p:spPr>
          <a:xfrm>
            <a:off x="609600" y="457200"/>
            <a:ext cx="10972800" cy="831600"/>
          </a:xfrm>
        </p:spPr>
        <p:txBody>
          <a:bodyPr/>
          <a:lstStyle/>
          <a:p>
            <a:r>
              <a:rPr lang="sv-SE" dirty="0"/>
              <a:t>Frågor om Stockholms stad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75</a:t>
            </a:fld>
            <a:endParaRPr lang="sv-SE" dirty="0"/>
          </a:p>
        </p:txBody>
      </p:sp>
      <p:grpSp>
        <p:nvGrpSpPr>
          <p:cNvPr id="8" name="Grupp 7" descr="Stapeldiagram som visar andel instämmande för staden totalt samt per stadsdelsområde. Andel instämmande totalt: Ren och välstädad stad: 74 procent. Stadsmiljö som är fin att bo och leva i: 86 procent.">
            <a:extLst>
              <a:ext uri="{FF2B5EF4-FFF2-40B4-BE49-F238E27FC236}">
                <a16:creationId xmlns:a16="http://schemas.microsoft.com/office/drawing/2014/main" id="{B12BB717-BD23-3ED9-EC91-97D8D102A6B4}"/>
              </a:ext>
            </a:extLst>
          </p:cNvPr>
          <p:cNvGrpSpPr/>
          <p:nvPr/>
        </p:nvGrpSpPr>
        <p:grpSpPr>
          <a:xfrm>
            <a:off x="393700" y="1336675"/>
            <a:ext cx="11252200" cy="4564063"/>
            <a:chOff x="393700" y="1336675"/>
            <a:chExt cx="11252200" cy="4564063"/>
          </a:xfrm>
        </p:grpSpPr>
        <p:pic>
          <p:nvPicPr>
            <p:cNvPr id="6" name="Bildobjekt 5">
              <a:extLst>
                <a:ext uri="{FF2B5EF4-FFF2-40B4-BE49-F238E27FC236}">
                  <a16:creationId xmlns:a16="http://schemas.microsoft.com/office/drawing/2014/main" id="{8B9F06F8-3C19-F26A-368D-9D272F3545CD}"/>
                </a:ext>
              </a:extLst>
            </p:cNvPr>
            <p:cNvPicPr/>
            <p:nvPr/>
          </p:nvPicPr>
          <p:blipFill>
            <a:blip r:embed="rId2"/>
            <a:stretch>
              <a:fillRect/>
            </a:stretch>
          </p:blipFill>
          <p:spPr>
            <a:xfrm>
              <a:off x="393700" y="1336675"/>
              <a:ext cx="5295900" cy="4564063"/>
            </a:xfrm>
            <a:prstGeom prst="rect">
              <a:avLst/>
            </a:prstGeom>
          </p:spPr>
        </p:pic>
        <p:pic>
          <p:nvPicPr>
            <p:cNvPr id="5" name="Bildobjekt 4">
              <a:extLst>
                <a:ext uri="{FF2B5EF4-FFF2-40B4-BE49-F238E27FC236}">
                  <a16:creationId xmlns:a16="http://schemas.microsoft.com/office/drawing/2014/main" id="{009EA6B7-C550-424D-42B0-C6751E2232D4}"/>
                </a:ext>
              </a:extLst>
            </p:cNvPr>
            <p:cNvPicPr/>
            <p:nvPr/>
          </p:nvPicPr>
          <p:blipFill>
            <a:blip r:embed="rId3"/>
            <a:stretch>
              <a:fillRect/>
            </a:stretch>
          </p:blipFill>
          <p:spPr>
            <a:xfrm>
              <a:off x="6350000" y="1336675"/>
              <a:ext cx="5295900" cy="4564063"/>
            </a:xfrm>
            <a:prstGeom prst="rect">
              <a:avLst/>
            </a:prstGeom>
          </p:spPr>
        </p:pic>
      </p:grpSp>
    </p:spTree>
    <p:extLst>
      <p:ext uri="{BB962C8B-B14F-4D97-AF65-F5344CB8AC3E}">
        <p14:creationId xmlns:p14="http://schemas.microsoft.com/office/powerpoint/2010/main" val="34642975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EAD5FE6-C39A-045D-4F2D-579C440C950F}"/>
              </a:ext>
            </a:extLst>
          </p:cNvPr>
          <p:cNvSpPr>
            <a:spLocks noGrp="1"/>
          </p:cNvSpPr>
          <p:nvPr>
            <p:ph type="title"/>
          </p:nvPr>
        </p:nvSpPr>
        <p:spPr/>
        <p:txBody>
          <a:bodyPr/>
          <a:lstStyle/>
          <a:p>
            <a:r>
              <a:rPr lang="sv-SE" dirty="0"/>
              <a:t>Frågor om Stockholms stad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76</a:t>
            </a:fld>
            <a:endParaRPr lang="sv-SE" dirty="0"/>
          </a:p>
        </p:txBody>
      </p:sp>
      <p:grpSp>
        <p:nvGrpSpPr>
          <p:cNvPr id="8" name="Grupp 7" descr="Stapeldiagram som visar andel instämmande för staden totalt samt per stadsdelsområde. Andel instämmande totalt: Möjlighet att ta del av Stockholms kulturliv: 80 procent. Möjlighet att utöva kulturaktiviteter: 71 procent.">
            <a:extLst>
              <a:ext uri="{FF2B5EF4-FFF2-40B4-BE49-F238E27FC236}">
                <a16:creationId xmlns:a16="http://schemas.microsoft.com/office/drawing/2014/main" id="{036F1550-7D93-188B-FD00-588F2CBF54A8}"/>
              </a:ext>
            </a:extLst>
          </p:cNvPr>
          <p:cNvGrpSpPr/>
          <p:nvPr/>
        </p:nvGrpSpPr>
        <p:grpSpPr>
          <a:xfrm>
            <a:off x="393700" y="1336675"/>
            <a:ext cx="11252200" cy="4564063"/>
            <a:chOff x="393700" y="1336675"/>
            <a:chExt cx="11252200" cy="4564063"/>
          </a:xfrm>
        </p:grpSpPr>
        <p:pic>
          <p:nvPicPr>
            <p:cNvPr id="6" name="Bildobjekt 5">
              <a:extLst>
                <a:ext uri="{FF2B5EF4-FFF2-40B4-BE49-F238E27FC236}">
                  <a16:creationId xmlns:a16="http://schemas.microsoft.com/office/drawing/2014/main" id="{AA592947-1D0A-8E23-5CC8-9FD27FC7AD3D}"/>
                </a:ext>
              </a:extLst>
            </p:cNvPr>
            <p:cNvPicPr/>
            <p:nvPr/>
          </p:nvPicPr>
          <p:blipFill>
            <a:blip r:embed="rId2"/>
            <a:stretch>
              <a:fillRect/>
            </a:stretch>
          </p:blipFill>
          <p:spPr>
            <a:xfrm>
              <a:off x="393700" y="1336675"/>
              <a:ext cx="5295900" cy="4564063"/>
            </a:xfrm>
            <a:prstGeom prst="rect">
              <a:avLst/>
            </a:prstGeom>
          </p:spPr>
        </p:pic>
        <p:pic>
          <p:nvPicPr>
            <p:cNvPr id="5" name="Bildobjekt 4">
              <a:extLst>
                <a:ext uri="{FF2B5EF4-FFF2-40B4-BE49-F238E27FC236}">
                  <a16:creationId xmlns:a16="http://schemas.microsoft.com/office/drawing/2014/main" id="{4DCD139C-DF15-2E6F-3E5C-FC914D308AFE}"/>
                </a:ext>
              </a:extLst>
            </p:cNvPr>
            <p:cNvPicPr/>
            <p:nvPr/>
          </p:nvPicPr>
          <p:blipFill>
            <a:blip r:embed="rId3"/>
            <a:stretch>
              <a:fillRect/>
            </a:stretch>
          </p:blipFill>
          <p:spPr>
            <a:xfrm>
              <a:off x="6350000" y="1336675"/>
              <a:ext cx="5295900" cy="4564063"/>
            </a:xfrm>
            <a:prstGeom prst="rect">
              <a:avLst/>
            </a:prstGeom>
          </p:spPr>
        </p:pic>
      </p:grpSp>
    </p:spTree>
    <p:extLst>
      <p:ext uri="{BB962C8B-B14F-4D97-AF65-F5344CB8AC3E}">
        <p14:creationId xmlns:p14="http://schemas.microsoft.com/office/powerpoint/2010/main" val="35006404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12983D0-C4E3-10BD-0FDB-0D35AA0B1A08}"/>
              </a:ext>
            </a:extLst>
          </p:cNvPr>
          <p:cNvSpPr>
            <a:spLocks noGrp="1"/>
          </p:cNvSpPr>
          <p:nvPr>
            <p:ph type="title"/>
          </p:nvPr>
        </p:nvSpPr>
        <p:spPr/>
        <p:txBody>
          <a:bodyPr/>
          <a:lstStyle/>
          <a:p>
            <a:r>
              <a:rPr lang="sv-SE" dirty="0"/>
              <a:t>Frågor om Stockholms stad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77</a:t>
            </a:fld>
            <a:endParaRPr lang="sv-SE" dirty="0"/>
          </a:p>
        </p:txBody>
      </p:sp>
      <p:grpSp>
        <p:nvGrpSpPr>
          <p:cNvPr id="8" name="Grupp 7" descr="Stapeldiagram som visar andel instämmande för staden totalt samt per stadsdelsområde. Andel instämmande totalt: Möjlighet till ledarledd idrott/motion: 71 procent. Möjlighet att spontanidrotta: 78 procent.">
            <a:extLst>
              <a:ext uri="{FF2B5EF4-FFF2-40B4-BE49-F238E27FC236}">
                <a16:creationId xmlns:a16="http://schemas.microsoft.com/office/drawing/2014/main" id="{A00DCA57-E3F3-3884-EA24-33F6E2ED41B2}"/>
              </a:ext>
            </a:extLst>
          </p:cNvPr>
          <p:cNvGrpSpPr/>
          <p:nvPr/>
        </p:nvGrpSpPr>
        <p:grpSpPr>
          <a:xfrm>
            <a:off x="393700" y="1336675"/>
            <a:ext cx="11252200" cy="4564063"/>
            <a:chOff x="393700" y="1336675"/>
            <a:chExt cx="11252200" cy="4564063"/>
          </a:xfrm>
        </p:grpSpPr>
        <p:pic>
          <p:nvPicPr>
            <p:cNvPr id="6" name="Bildobjekt 5">
              <a:extLst>
                <a:ext uri="{FF2B5EF4-FFF2-40B4-BE49-F238E27FC236}">
                  <a16:creationId xmlns:a16="http://schemas.microsoft.com/office/drawing/2014/main" id="{A53C075F-B97A-E019-2C67-304133B5CF8F}"/>
                </a:ext>
              </a:extLst>
            </p:cNvPr>
            <p:cNvPicPr/>
            <p:nvPr/>
          </p:nvPicPr>
          <p:blipFill>
            <a:blip r:embed="rId2"/>
            <a:stretch>
              <a:fillRect/>
            </a:stretch>
          </p:blipFill>
          <p:spPr>
            <a:xfrm>
              <a:off x="393700" y="1336675"/>
              <a:ext cx="5295900" cy="4564063"/>
            </a:xfrm>
            <a:prstGeom prst="rect">
              <a:avLst/>
            </a:prstGeom>
          </p:spPr>
        </p:pic>
        <p:pic>
          <p:nvPicPr>
            <p:cNvPr id="5" name="Bildobjekt 4">
              <a:extLst>
                <a:ext uri="{FF2B5EF4-FFF2-40B4-BE49-F238E27FC236}">
                  <a16:creationId xmlns:a16="http://schemas.microsoft.com/office/drawing/2014/main" id="{D0F8AA87-FFAD-91F3-70B7-C143D8320AFA}"/>
                </a:ext>
              </a:extLst>
            </p:cNvPr>
            <p:cNvPicPr/>
            <p:nvPr/>
          </p:nvPicPr>
          <p:blipFill>
            <a:blip r:embed="rId3"/>
            <a:stretch>
              <a:fillRect/>
            </a:stretch>
          </p:blipFill>
          <p:spPr>
            <a:xfrm>
              <a:off x="6350000" y="1336675"/>
              <a:ext cx="5295900" cy="4564063"/>
            </a:xfrm>
            <a:prstGeom prst="rect">
              <a:avLst/>
            </a:prstGeom>
          </p:spPr>
        </p:pic>
      </p:grpSp>
    </p:spTree>
    <p:extLst>
      <p:ext uri="{BB962C8B-B14F-4D97-AF65-F5344CB8AC3E}">
        <p14:creationId xmlns:p14="http://schemas.microsoft.com/office/powerpoint/2010/main" val="42746266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F5B97-D9FC-3661-7E01-081F7A9BEC23}"/>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69E89918-C7CF-DEA0-C6D7-4358BA82CBDA}"/>
              </a:ext>
            </a:extLst>
          </p:cNvPr>
          <p:cNvSpPr>
            <a:spLocks noGrp="1"/>
          </p:cNvSpPr>
          <p:nvPr>
            <p:ph type="title"/>
          </p:nvPr>
        </p:nvSpPr>
        <p:spPr/>
        <p:txBody>
          <a:bodyPr/>
          <a:lstStyle/>
          <a:p>
            <a:r>
              <a:rPr lang="sv-SE" dirty="0"/>
              <a:t>Frågor om Stockholms stad</a:t>
            </a:r>
          </a:p>
        </p:txBody>
      </p:sp>
      <p:sp>
        <p:nvSpPr>
          <p:cNvPr id="2" name="Platshållare för bildnummer 1">
            <a:extLst>
              <a:ext uri="{FF2B5EF4-FFF2-40B4-BE49-F238E27FC236}">
                <a16:creationId xmlns:a16="http://schemas.microsoft.com/office/drawing/2014/main" id="{E4432284-79FD-C9CE-F6FA-9A629E013A7F}"/>
              </a:ext>
            </a:extLst>
          </p:cNvPr>
          <p:cNvSpPr>
            <a:spLocks noGrp="1"/>
          </p:cNvSpPr>
          <p:nvPr>
            <p:ph type="sldNum" sz="quarter" idx="12"/>
          </p:nvPr>
        </p:nvSpPr>
        <p:spPr/>
        <p:txBody>
          <a:bodyPr/>
          <a:lstStyle/>
          <a:p>
            <a:fld id="{0BCBA026-1F68-453E-9036-CC352B75EE63}" type="slidenum">
              <a:rPr lang="sv-SE" smtClean="0"/>
              <a:pPr/>
              <a:t>78</a:t>
            </a:fld>
            <a:endParaRPr lang="sv-SE" dirty="0"/>
          </a:p>
        </p:txBody>
      </p:sp>
      <p:pic>
        <p:nvPicPr>
          <p:cNvPr id="3" name="Bildobjekt 2" descr="Stapeldiagram som visar andel instämmande för staden totalt samt per stadsdelsområde. Andel instämmande totalt: Hitta information om verksamhet och satsningar: 45 procent.">
            <a:extLst>
              <a:ext uri="{FF2B5EF4-FFF2-40B4-BE49-F238E27FC236}">
                <a16:creationId xmlns:a16="http://schemas.microsoft.com/office/drawing/2014/main" id="{3C59BF16-150E-3B47-0844-5857B6FD4C23}"/>
              </a:ext>
            </a:extLst>
          </p:cNvPr>
          <p:cNvPicPr/>
          <p:nvPr/>
        </p:nvPicPr>
        <p:blipFill>
          <a:blip r:embed="rId2"/>
          <a:stretch>
            <a:fillRect/>
          </a:stretch>
        </p:blipFill>
        <p:spPr>
          <a:xfrm>
            <a:off x="393700" y="1336675"/>
            <a:ext cx="5295900" cy="4564063"/>
          </a:xfrm>
          <a:prstGeom prst="rect">
            <a:avLst/>
          </a:prstGeom>
        </p:spPr>
      </p:pic>
    </p:spTree>
    <p:extLst>
      <p:ext uri="{BB962C8B-B14F-4D97-AF65-F5344CB8AC3E}">
        <p14:creationId xmlns:p14="http://schemas.microsoft.com/office/powerpoint/2010/main" val="358114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Godk_x00e4_nd xmlns="10c3a147-0d64-46aa-a281-dc97358e8373">false</Godk_x00e4_nd>
    <lcf76f155ced4ddcb4097134ff3c332f xmlns="10c3a147-0d64-46aa-a281-dc97358e8373">
      <Terms xmlns="http://schemas.microsoft.com/office/infopath/2007/PartnerControls"/>
    </lcf76f155ced4ddcb4097134ff3c332f>
    <TaxCatchAll xmlns="d7532cd0-e888-47d6-8f58-db0210f2500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29BBCBF21362E4099AE6C2F27C58737" ma:contentTypeVersion="17" ma:contentTypeDescription="Skapa ett nytt dokument." ma:contentTypeScope="" ma:versionID="7785c3c1a8c888d84ed956005c4d488a">
  <xsd:schema xmlns:xsd="http://www.w3.org/2001/XMLSchema" xmlns:xs="http://www.w3.org/2001/XMLSchema" xmlns:p="http://schemas.microsoft.com/office/2006/metadata/properties" xmlns:ns2="10c3a147-0d64-46aa-a281-dc97358e8373" xmlns:ns3="d7532cd0-e888-47d6-8f58-db0210f25002" targetNamespace="http://schemas.microsoft.com/office/2006/metadata/properties" ma:root="true" ma:fieldsID="58607038f51c2c8ae8f7c256b578483b" ns2:_="" ns3:_="">
    <xsd:import namespace="10c3a147-0d64-46aa-a281-dc97358e8373"/>
    <xsd:import namespace="d7532cd0-e888-47d6-8f58-db0210f2500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2:Godk_x00e4_nd"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c3a147-0d64-46aa-a281-dc97358e8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Godk_x00e4_nd" ma:index="18" nillable="true" ma:displayName="Godkänd" ma:default="0" ma:format="Dropdown" ma:internalName="Godk_x00e4_nd">
      <xsd:simpleType>
        <xsd:restriction base="dms:Boolea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e641fc9e-d469-439b-858c-bb315f8f2b4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7532cd0-e888-47d6-8f58-db0210f25002"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TaxCatchAll" ma:index="24" nillable="true" ma:displayName="Taxonomy Catch All Column" ma:hidden="true" ma:list="{bb681454-5b20-4870-936e-b523090ef0fb}" ma:internalName="TaxCatchAll" ma:showField="CatchAllData" ma:web="d7532cd0-e888-47d6-8f58-db0210f250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D27A61-F50E-4C50-B315-20831F9BF0E3}">
  <ds:schemaRefs>
    <ds:schemaRef ds:uri="http://schemas.microsoft.com/sharepoint/v3/contenttype/forms"/>
  </ds:schemaRefs>
</ds:datastoreItem>
</file>

<file path=customXml/itemProps2.xml><?xml version="1.0" encoding="utf-8"?>
<ds:datastoreItem xmlns:ds="http://schemas.openxmlformats.org/officeDocument/2006/customXml" ds:itemID="{3B7864C1-A685-4B8D-82ED-F83EF76A4D0B}">
  <ds:schemaRefs>
    <ds:schemaRef ds:uri="http://www.w3.org/XML/1998/namespace"/>
    <ds:schemaRef ds:uri="http://purl.org/dc/dcmitype/"/>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http://purl.org/dc/terms/"/>
    <ds:schemaRef ds:uri="d7532cd0-e888-47d6-8f58-db0210f25002"/>
    <ds:schemaRef ds:uri="http://schemas.microsoft.com/office/infopath/2007/PartnerControls"/>
    <ds:schemaRef ds:uri="10c3a147-0d64-46aa-a281-dc97358e8373"/>
  </ds:schemaRefs>
</ds:datastoreItem>
</file>

<file path=customXml/itemProps3.xml><?xml version="1.0" encoding="utf-8"?>
<ds:datastoreItem xmlns:ds="http://schemas.openxmlformats.org/officeDocument/2006/customXml" ds:itemID="{300DC533-2AF1-4100-8431-066085F13B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c3a147-0d64-46aa-a281-dc97358e8373"/>
    <ds:schemaRef ds:uri="d7532cd0-e888-47d6-8f58-db0210f250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6929</TotalTime>
  <Words>1988</Words>
  <Application>Microsoft Office PowerPoint</Application>
  <PresentationFormat>Bredbild</PresentationFormat>
  <Paragraphs>406</Paragraphs>
  <Slides>78</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78</vt:i4>
      </vt:variant>
    </vt:vector>
  </HeadingPairs>
  <TitlesOfParts>
    <vt:vector size="80"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andel instämmande över tid</vt:lpstr>
      <vt:lpstr>Frågor om min stadsdel, andel instämmande över tid</vt:lpstr>
      <vt:lpstr>Frågor om min stadsdel, andel instämmande över tid</vt:lpstr>
      <vt:lpstr>Frågor om min stadsdel, andel instämmande över tid</vt:lpstr>
      <vt:lpstr>Frågor om min stadsdel, andel instämmande över tid</vt:lpstr>
      <vt:lpstr>Frågor om min stadsdel, andel instämmande över tid</vt:lpstr>
      <vt:lpstr>Frågor om Stockholms stad, andel instämmande över tid</vt:lpstr>
      <vt:lpstr>Frågor om Stockholms stad, andel instämmande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lpstr>Resultat per stadsdelsområde</vt:lpstr>
      <vt:lpstr>Frågor om min stadsdel</vt:lpstr>
      <vt:lpstr>Frågor om min stadsdel</vt:lpstr>
      <vt:lpstr>Frågor om min stadsdel</vt:lpstr>
      <vt:lpstr>Frågor om min stadsdel</vt:lpstr>
      <vt:lpstr>Frågor om min stadsdel</vt:lpstr>
      <vt:lpstr>Frågor om min stadsdel</vt:lpstr>
      <vt:lpstr>Frågor om min stadsdel</vt:lpstr>
      <vt:lpstr>Frågor om min stadsdel</vt:lpstr>
      <vt:lpstr>Frågor om min stadsdel</vt:lpstr>
      <vt:lpstr>Frågor om min stadsdel</vt:lpstr>
      <vt:lpstr>Frågor om min stadsdel</vt:lpstr>
      <vt:lpstr>Frågor om Stockholms stad</vt:lpstr>
      <vt:lpstr>Frågor om Stockholms stad</vt:lpstr>
      <vt:lpstr>Frågor om Stockholms stad</vt:lpstr>
      <vt:lpstr>Frågor om Stockholms stad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Staden totalt - Stockholms stad Medborgarundersökning 2026</dc:title>
  <dc:creator>Stockholms stad</dc:creator>
  <cp:lastModifiedBy>HS</cp:lastModifiedBy>
  <cp:revision>144</cp:revision>
  <cp:lastPrinted>2015-08-21T11:54:31Z</cp:lastPrinted>
  <dcterms:created xsi:type="dcterms:W3CDTF">2023-05-26T08:37:53Z</dcterms:created>
  <dcterms:modified xsi:type="dcterms:W3CDTF">2026-06-24T15:19:12Z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0x010100129BBCBF21362E4099AE6C2F27C58737</vt:lpwstr>
  </property>
  <property fmtid="{D5CDD505-2E9C-101B-9397-08002B2CF9AE}" pid="3" name="Order">
    <vt:r8>3107000</vt:r8>
  </property>
  <property fmtid="{D5CDD505-2E9C-101B-9397-08002B2CF9AE}" pid="4" name="MediaServiceImageTags">
    <vt:lpwstr/>
  </property>
</Properties>
</file>