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78" r:id="rId21"/>
    <p:sldId id="502" r:id="rId22"/>
    <p:sldId id="504" r:id="rId23"/>
    <p:sldId id="460" r:id="rId24"/>
    <p:sldId id="503" r:id="rId25"/>
    <p:sldId id="409" r:id="rId26"/>
    <p:sldId id="505" r:id="rId27"/>
    <p:sldId id="336" r:id="rId28"/>
    <p:sldId id="489" r:id="rId29"/>
    <p:sldId id="415"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30" r:id="rId44"/>
    <p:sldId id="374" r:id="rId45"/>
    <p:sldId id="433" r:id="rId46"/>
    <p:sldId id="451" r:id="rId47"/>
    <p:sldId id="486" r:id="rId48"/>
    <p:sldId id="462" r:id="rId49"/>
    <p:sldId id="306" r:id="rId50"/>
    <p:sldId id="316" r:id="rId51"/>
    <p:sldId id="468" r:id="rId52"/>
    <p:sldId id="318" r:id="rId53"/>
    <p:sldId id="319" r:id="rId54"/>
    <p:sldId id="488" r:id="rId55"/>
    <p:sldId id="320" r:id="rId56"/>
    <p:sldId id="321" r:id="rId57"/>
    <p:sldId id="325" r:id="rId58"/>
    <p:sldId id="332" r:id="rId59"/>
    <p:sldId id="333" r:id="rId60"/>
    <p:sldId id="463" r:id="rId61"/>
    <p:sldId id="464" r:id="rId62"/>
    <p:sldId id="465" r:id="rId63"/>
  </p:sldIdLst>
  <p:sldSz cx="12192000" cy="6858000"/>
  <p:notesSz cx="6858000" cy="9144000"/>
  <p:custDataLst>
    <p:tags r:id="rId66"/>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78"/>
            <p14:sldId id="502"/>
            <p14:sldId id="504"/>
          </p14:sldIdLst>
        </p14:section>
        <p14:section name="Trenddiagram över tid, per kön" id="{4BD92BB1-9AA8-4E97-A26D-CE8AFF161D00}">
          <p14:sldIdLst>
            <p14:sldId id="460"/>
            <p14:sldId id="503"/>
            <p14:sldId id="409"/>
            <p14:sldId id="505"/>
            <p14:sldId id="336"/>
            <p14:sldId id="489"/>
            <p14:sldId id="415"/>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30"/>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15.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15.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15.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slides/_rels/slide1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15.xml"/><Relationship Id="rId6" Type="http://schemas.openxmlformats.org/officeDocument/2006/relationships/image" Target="../media/image35.emf"/><Relationship Id="rId5" Type="http://schemas.openxmlformats.org/officeDocument/2006/relationships/image" Target="../media/image34.emf"/><Relationship Id="rId4" Type="http://schemas.openxmlformats.org/officeDocument/2006/relationships/image" Target="../media/image3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slideLayout" Target="../slideLayouts/slideLayout15.xml"/><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image" Target="../media/image40.emf"/></Relationships>
</file>

<file path=ppt/slides/_rels/slide2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15.xml"/><Relationship Id="rId5" Type="http://schemas.openxmlformats.org/officeDocument/2006/relationships/image" Target="../media/image35.emf"/><Relationship Id="rId4" Type="http://schemas.openxmlformats.org/officeDocument/2006/relationships/image" Target="../media/image45.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15.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s>
</file>

<file path=ppt/slides/_rels/slide25.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slideLayout" Target="../slideLayouts/slideLayout15.xml"/><Relationship Id="rId6" Type="http://schemas.openxmlformats.org/officeDocument/2006/relationships/image" Target="../media/image55.emf"/><Relationship Id="rId5" Type="http://schemas.openxmlformats.org/officeDocument/2006/relationships/image" Target="../media/image54.emf"/><Relationship Id="rId4" Type="http://schemas.openxmlformats.org/officeDocument/2006/relationships/image" Target="../media/image53.emf"/></Relationships>
</file>

<file path=ppt/slides/_rels/slide26.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slideLayout" Target="../slideLayouts/slideLayout15.xml"/><Relationship Id="rId6" Type="http://schemas.openxmlformats.org/officeDocument/2006/relationships/image" Target="../media/image60.emf"/><Relationship Id="rId5" Type="http://schemas.openxmlformats.org/officeDocument/2006/relationships/image" Target="../media/image59.emf"/><Relationship Id="rId4" Type="http://schemas.openxmlformats.org/officeDocument/2006/relationships/image" Target="../media/image58.emf"/></Relationships>
</file>

<file path=ppt/slides/_rels/slide27.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slideLayout" Target="../slideLayouts/slideLayout15.xml"/><Relationship Id="rId6" Type="http://schemas.openxmlformats.org/officeDocument/2006/relationships/image" Target="../media/image64.emf"/><Relationship Id="rId5" Type="http://schemas.openxmlformats.org/officeDocument/2006/relationships/image" Target="../media/image55.emf"/><Relationship Id="rId4" Type="http://schemas.openxmlformats.org/officeDocument/2006/relationships/image" Target="../media/image63.emf"/></Relationships>
</file>

<file path=ppt/slides/_rels/slide28.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image" Target="../media/image65.emf"/><Relationship Id="rId1" Type="http://schemas.openxmlformats.org/officeDocument/2006/relationships/slideLayout" Target="../slideLayouts/slideLayout15.xml"/><Relationship Id="rId6" Type="http://schemas.openxmlformats.org/officeDocument/2006/relationships/image" Target="../media/image55.emf"/><Relationship Id="rId5" Type="http://schemas.openxmlformats.org/officeDocument/2006/relationships/image" Target="../media/image68.emf"/><Relationship Id="rId4" Type="http://schemas.openxmlformats.org/officeDocument/2006/relationships/image" Target="../media/image67.emf"/></Relationships>
</file>

<file path=ppt/slides/_rels/slide29.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image" Target="../media/image69.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15.xml"/><Relationship Id="rId6" Type="http://schemas.openxmlformats.org/officeDocument/2006/relationships/image" Target="../media/image55.emf"/><Relationship Id="rId5" Type="http://schemas.openxmlformats.org/officeDocument/2006/relationships/image" Target="../media/image74.emf"/><Relationship Id="rId4" Type="http://schemas.openxmlformats.org/officeDocument/2006/relationships/image" Target="../media/image73.emf"/></Relationships>
</file>

<file path=ppt/slides/_rels/slide31.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15.xml"/><Relationship Id="rId5" Type="http://schemas.openxmlformats.org/officeDocument/2006/relationships/image" Target="../media/image55.emf"/><Relationship Id="rId4" Type="http://schemas.openxmlformats.org/officeDocument/2006/relationships/image" Target="../media/image77.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image" Target="../media/image86.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image" Target="../media/image88.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image" Target="../media/image90.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image" Target="../media/image92.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95.emf"/><Relationship Id="rId2" Type="http://schemas.openxmlformats.org/officeDocument/2006/relationships/image" Target="../media/image94.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100.emf"/><Relationship Id="rId2" Type="http://schemas.openxmlformats.org/officeDocument/2006/relationships/image" Target="../media/image99.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image" Target="../media/image101.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emf"/><Relationship Id="rId1" Type="http://schemas.openxmlformats.org/officeDocument/2006/relationships/slideLayout" Target="../slideLayouts/slideLayout15.xml"/><Relationship Id="rId4" Type="http://schemas.openxmlformats.org/officeDocument/2006/relationships/image" Target="../media/image108.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10.emf"/><Relationship Id="rId2" Type="http://schemas.openxmlformats.org/officeDocument/2006/relationships/image" Target="../media/image109.emf"/><Relationship Id="rId1" Type="http://schemas.openxmlformats.org/officeDocument/2006/relationships/slideLayout" Target="../slideLayouts/slideLayout15.xml"/><Relationship Id="rId4" Type="http://schemas.openxmlformats.org/officeDocument/2006/relationships/image" Target="../media/image111.emf"/></Relationships>
</file>

<file path=ppt/slides/_rels/slide51.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13.emf"/><Relationship Id="rId1" Type="http://schemas.openxmlformats.org/officeDocument/2006/relationships/slideLayout" Target="../slideLayouts/slideLayout15.xml"/><Relationship Id="rId4" Type="http://schemas.openxmlformats.org/officeDocument/2006/relationships/image" Target="../media/image115.emf"/></Relationships>
</file>

<file path=ppt/slides/_rels/slide53.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15.xml"/><Relationship Id="rId4" Type="http://schemas.openxmlformats.org/officeDocument/2006/relationships/image" Target="../media/image118.emf"/></Relationships>
</file>

<file path=ppt/slides/_rels/slide54.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image" Target="../media/image119.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22.emf"/><Relationship Id="rId2" Type="http://schemas.openxmlformats.org/officeDocument/2006/relationships/image" Target="../media/image121.emf"/><Relationship Id="rId1" Type="http://schemas.openxmlformats.org/officeDocument/2006/relationships/slideLayout" Target="../slideLayouts/slideLayout15.xml"/><Relationship Id="rId4" Type="http://schemas.openxmlformats.org/officeDocument/2006/relationships/image" Target="../media/image123.emf"/></Relationships>
</file>

<file path=ppt/slides/_rels/slide56.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image" Target="../media/image124.emf"/><Relationship Id="rId1" Type="http://schemas.openxmlformats.org/officeDocument/2006/relationships/slideLayout" Target="../slideLayouts/slideLayout15.xml"/><Relationship Id="rId4" Type="http://schemas.openxmlformats.org/officeDocument/2006/relationships/image" Target="../media/image126.emf"/></Relationships>
</file>

<file path=ppt/slides/_rels/slide57.xml.rels><?xml version="1.0" encoding="UTF-8" standalone="yes"?>
<Relationships xmlns="http://schemas.openxmlformats.org/package/2006/relationships"><Relationship Id="rId3" Type="http://schemas.openxmlformats.org/officeDocument/2006/relationships/image" Target="../media/image128.emf"/><Relationship Id="rId2" Type="http://schemas.openxmlformats.org/officeDocument/2006/relationships/image" Target="../media/image127.emf"/><Relationship Id="rId1" Type="http://schemas.openxmlformats.org/officeDocument/2006/relationships/slideLayout" Target="../slideLayouts/slideLayout15.xml"/><Relationship Id="rId4" Type="http://schemas.openxmlformats.org/officeDocument/2006/relationships/image" Target="../media/image129.emf"/></Relationships>
</file>

<file path=ppt/slides/_rels/slide58.xml.rels><?xml version="1.0" encoding="UTF-8" standalone="yes"?>
<Relationships xmlns="http://schemas.openxmlformats.org/package/2006/relationships"><Relationship Id="rId3" Type="http://schemas.openxmlformats.org/officeDocument/2006/relationships/image" Target="../media/image131.emf"/><Relationship Id="rId2" Type="http://schemas.openxmlformats.org/officeDocument/2006/relationships/image" Target="../media/image130.emf"/><Relationship Id="rId1" Type="http://schemas.openxmlformats.org/officeDocument/2006/relationships/slideLayout" Target="../slideLayouts/slideLayout15.xml"/><Relationship Id="rId4" Type="http://schemas.openxmlformats.org/officeDocument/2006/relationships/image" Target="../media/image132.emf"/></Relationships>
</file>

<file path=ppt/slides/_rels/slide59.xml.rels><?xml version="1.0" encoding="UTF-8" standalone="yes"?>
<Relationships xmlns="http://schemas.openxmlformats.org/package/2006/relationships"><Relationship Id="rId2" Type="http://schemas.openxmlformats.org/officeDocument/2006/relationships/image" Target="../media/image133.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34.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35.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Skarpnäck</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764DC353-9B6B-F904-E23E-B206FB7A7573}"/>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D1BBBED5-840A-AE9D-C5FA-0C7FDC34D102}"/>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E0E50AF9-700F-9329-A75B-3C7A10812A08}"/>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77 procent för Skarpnäck och 72 procent för staden totalt. Snöröjning och sandning av gator och gångvägar: 29 procent för Skarpnäck och 44 procent för staden totalt. Rent och städat i min stadsdel: 75 procent för Skarpnäck och 68 procent för staden totalt. Trygg i parker och grönområden: 82 procent för Skarpnäck och 78 procent för staden totalt.">
            <a:extLst>
              <a:ext uri="{FF2B5EF4-FFF2-40B4-BE49-F238E27FC236}">
                <a16:creationId xmlns:a16="http://schemas.microsoft.com/office/drawing/2014/main" id="{BD72336A-98D5-6760-B7AB-E5A61339896C}"/>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5505C62B-7BA5-6D7D-4A20-347F2BCDFC2B}"/>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0A878048-0C97-D358-18BD-BC409A98F30D}"/>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2CD558F3-E136-FA8F-6410-0352D370AF51}"/>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0E624954-33A9-721D-76AC-13EA44FA2E83}"/>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39E5758C-2C92-FBB4-7E82-A646198EDD5A}"/>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71 procent för Skarpnäck och 69 procent för staden totalt. Tryggt att bo i min stadsdel: 85 procent för Skarpnäck och 83 procent för staden totalt. Förtroende för stadsdelsförvaltningen: 47 procent för Skarpnäck och 40 procent för staden totalt. Barn och ungdomar kan ta del av kultur: 78 procent för Skarpnäck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748AFE71-D56A-0D01-4178-464BB9897249}"/>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C3EF6F00-234A-7888-1152-01CBEA95581D}"/>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2BFAE690-1DBA-5000-0D18-EC42057FF094}"/>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369D1B32-3AD3-3FDE-4291-8334D25F4CA6}"/>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00A07731-1408-5FFD-8225-D2CBB33F8A71}"/>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68 procent för Skarpnäck och 64 procent för staden totalt. Barn och ungdomar kan utöva kultur: 70 procent för Skarpnäck och 63 procent för staden totalt. Vuxna kan utöva kultur: 60 procent för Skarpnäck och 56 procent för staden totalt. Möjligheter till aktiviteter i parker och naturområden: 85 procent för Skarpnäck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4C026B62-FADE-3EC2-9A91-A6225F36F98E}"/>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9F0AF671-5102-FEC0-3CE3-27CBA87E91BE}"/>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B01750D7-0FE3-99B6-432D-9DDFB499A166}"/>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50529D2E-EB92-122B-84B1-7D1A915793CF}"/>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48AC069F-3D53-F5A3-DB33-E4D0645E0951}"/>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61 procent för Skarpnäck och 55 procent för staden totalt. Finns torg där jag vill vara: 44 procent för Skarpnäck och 46 procent för staden totalt. Upplever torgen som välskötta: 67 procent för Skarpnäck och 59 procent för staden totalt. Trafikmiljö säker för gående: 82 procent för Skarpnäck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68F920CA-4D89-6E6E-FA7C-6C68EE89152E}"/>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EDC587F5-088E-8FEC-4D58-ACA6D78269F0}"/>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0609ECBA-92E9-CB53-7213-E95F35376131}"/>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2D2D1680-FA5F-5E4A-AA96-969E5CBE0F35}"/>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E107DDD2-7105-1A19-8CAD-334330E81645}"/>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78 procent för Skarpnäck och 66 procent för staden totalt. Lätt att ta sig fram på cykel: 88 procent för Skarpnäck och 76 procent för staden totalt. Påverka beslut om parker, lekplatser, parklekar: 26 procent för Skarpnäck och 27 procent för staden totalt. Synpunkter om parker, lekplatser, parklekar: 30 procent för Skarpnäck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7BF6084F-DDC3-8DEF-B370-2DD6A44C0A55}"/>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596A3F9C-E272-956D-22A7-902078718178}"/>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B82CB392-63C4-A896-FBFA-515B48701E8E}"/>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98D4DF75-2CAB-6585-B653-A995F980F9AA}"/>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02210AD5-D37A-53BB-2A15-7554ADECE4C9}"/>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BB6B8-28E3-67C2-748C-2489B3227C79}"/>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69C5FD74-4E7A-8E64-B0FA-BE84418231D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2E189524-F472-F3C6-A9C7-10132ACF3C4F}"/>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4" name="Grupp 3" descr="Trenddiagram som visar andelen instämmande över tid. Andel 2026: Delaktig i utveckling av parker, lekplatser, parklekar: 22 procent för Skarpnäck och 23 procent för staden totalt.">
            <a:extLst>
              <a:ext uri="{FF2B5EF4-FFF2-40B4-BE49-F238E27FC236}">
                <a16:creationId xmlns:a16="http://schemas.microsoft.com/office/drawing/2014/main" id="{7D8196A9-DBF3-0727-E1ED-FE8B314A212A}"/>
              </a:ext>
            </a:extLst>
          </p:cNvPr>
          <p:cNvGrpSpPr/>
          <p:nvPr/>
        </p:nvGrpSpPr>
        <p:grpSpPr>
          <a:xfrm>
            <a:off x="552450" y="1173163"/>
            <a:ext cx="7840663" cy="5611812"/>
            <a:chOff x="552450" y="1173163"/>
            <a:chExt cx="7840663" cy="5611812"/>
          </a:xfrm>
        </p:grpSpPr>
        <p:pic>
          <p:nvPicPr>
            <p:cNvPr id="8" name="Bildobjekt 7">
              <a:extLst>
                <a:ext uri="{FF2B5EF4-FFF2-40B4-BE49-F238E27FC236}">
                  <a16:creationId xmlns:a16="http://schemas.microsoft.com/office/drawing/2014/main" id="{CF5B72FB-6103-E37A-3146-8E3E884536B1}"/>
                </a:ext>
              </a:extLst>
            </p:cNvPr>
            <p:cNvPicPr/>
            <p:nvPr/>
          </p:nvPicPr>
          <p:blipFill>
            <a:blip r:embed="rId2"/>
            <a:stretch>
              <a:fillRect/>
            </a:stretch>
          </p:blipFill>
          <p:spPr>
            <a:xfrm>
              <a:off x="3798888" y="6153150"/>
              <a:ext cx="4594225" cy="631825"/>
            </a:xfrm>
            <a:prstGeom prst="rect">
              <a:avLst/>
            </a:prstGeom>
          </p:spPr>
        </p:pic>
        <p:pic>
          <p:nvPicPr>
            <p:cNvPr id="7" name="Bildobjekt 6">
              <a:extLst>
                <a:ext uri="{FF2B5EF4-FFF2-40B4-BE49-F238E27FC236}">
                  <a16:creationId xmlns:a16="http://schemas.microsoft.com/office/drawing/2014/main" id="{4CC1F035-351A-A78D-1C0A-1774E8E7086A}"/>
                </a:ext>
              </a:extLst>
            </p:cNvPr>
            <p:cNvPicPr/>
            <p:nvPr/>
          </p:nvPicPr>
          <p:blipFill>
            <a:blip r:embed="rId3"/>
            <a:stretch>
              <a:fillRect/>
            </a:stretch>
          </p:blipFill>
          <p:spPr>
            <a:xfrm>
              <a:off x="552450" y="1173163"/>
              <a:ext cx="5349875" cy="2179637"/>
            </a:xfrm>
            <a:prstGeom prst="rect">
              <a:avLst/>
            </a:prstGeom>
          </p:spPr>
        </p:pic>
      </p:grpSp>
    </p:spTree>
    <p:extLst>
      <p:ext uri="{BB962C8B-B14F-4D97-AF65-F5344CB8AC3E}">
        <p14:creationId xmlns:p14="http://schemas.microsoft.com/office/powerpoint/2010/main" val="408924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5 procent för Skarpnäck och 74 procent för staden totalt. Stadsmiljö som är fin att bo och leva i: 86 procent för Skarpnäck och 86 procent för staden totalt. Möjlighet att ta del av Stockholms kulturliv: 84 procent för Skarpnäck och 80 procent för staden totalt. Möjlighet att utöva kulturaktiviteter: 74 procent för Skarpnäck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D33B1066-00BC-0FF6-47EB-8EBAA01CD8C1}"/>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7E07898D-82EE-EB3D-8F2C-CF18EF21ABCA}"/>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FD496F32-B9A4-083E-2945-5AD87E51B59E}"/>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1C3ED69A-CD26-AD62-F95C-FDD79066234D}"/>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95D19684-83D2-673C-6869-C4C3B5820393}"/>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74 procent för Skarpnäck och 71 procent för staden totalt. Möjlighet att spontanidrotta: 85 procent för Skarpnäck och 78 procent för staden totalt. Hitta information om verksamhet och satsningar: 45 procent för Skarpnäck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32B442C1-6327-80D7-62CF-554427A127C8}"/>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77AF14ED-0791-DB60-CC21-46E1C38E5016}"/>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26094952-3984-13E3-22C1-B0C95BF8168A}"/>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AB82011C-2633-21B1-1768-2050B8B21D49}"/>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82 procent för män och 75 procent för kvinnor. Snöröjning och sandning av gator och gångvägar: 35 procent för män och 24 procent för kvinnor. Rent och städat i min stadsdel: 79 procent för män och 74 procent för kvinnor. Trygg i parker och grönområden: 85 procent för män och 81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AB8BD083-2686-C883-CBF7-80BCA0E5449A}"/>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6B474C31-0460-FBB6-8161-22CF6E4A8FA8}"/>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CA30709C-AD8B-C137-B88E-95A37786A2E6}"/>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EAF6FF99-7292-9B80-8CEC-6051C10CF397}"/>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563DA158-A271-5C96-770E-0E392B04A186}"/>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80 procent för män och 63 procent för kvinnor. Tryggt att bo i min stadsdel: 83 procent för män och 87 procent för kvinnor. Förtroende för stadsdelsförvaltningen: 46 procent för män och 49 procent för kvinnor. Barn och ungdomar kan ta del av kultur: 79 procent för män och 78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65A6E2C4-18ED-3CB2-E5C0-D48E397555C9}"/>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E12BA143-2F71-E930-7A76-D16ED04B1701}"/>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A1CB2310-8ECD-BC5C-7C26-0966457AC3D3}"/>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106D5CC4-DD83-4A4C-4008-094E3B5C4233}"/>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E4DD27C9-A817-F72C-BE00-30D376C9AD60}"/>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66 procent för män och 71 procent för kvinnor. Barn och ungdomar kan utöva kultur: 74 procent för män och 71 procent för kvinnor. Vuxna kan utöva kultur: 63 procent för män och 57 procent för kvinnor. Möjligheter till aktiviteter i parker och naturområden: 89 procent för män och 83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A49B0307-BF8C-3D14-16ED-2B538A83EA0E}"/>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BFE852CD-86B1-741D-D511-FF5EB9594BB9}"/>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356759FF-66E5-3BD7-6BAD-A1CA7F62CFF6}"/>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32AF7945-C80D-BC19-1B00-ABB847972409}"/>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A4A877A2-D6E0-A42E-C04C-42ADE3977115}"/>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60 procent för män och 63 procent för kvinnor. Finns torg där jag vill vara: 42 procent för män och 47 procent för kvinnor. Upplever torgen som välskötta: 66 procent för män och 69 procent för kvinnor. Trafikmiljö säker för gående: 83 procent för män och 81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9202AC48-E739-9654-7008-50740DF690E3}"/>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E55CFBB3-07FE-5AA2-3F44-5C861E8BEB0C}"/>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E845988A-A5D7-05E7-0538-E8A7E0CCFF30}"/>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B1A11E5C-1662-2B29-8B82-AFDD0C81A088}"/>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4926CEC2-F9AD-2539-5EBE-82E97C17B8A1}"/>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84 procent för män och 74 procent för kvinnor. Lätt att ta sig fram på cykel: 91 procent för män och 85 procent för kvinnor. Påverka beslut om parker, lekplatser, parklekar: 28 procent för män och 23 procent för kvinnor. Synpunkter om parker, lekplatser, parklekar: 28 procent för män och 32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D6DF4DBE-E272-453E-BE4D-B0A8374883CC}"/>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606AC5BE-AEE5-3080-F8AB-5EC4D655B8EB}"/>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8A4696E2-38E3-006F-5461-42E102317921}"/>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10CC100C-20B7-79FD-5E4C-74B97755A37D}"/>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05EA17CE-D677-5CF5-40DD-0C42D7E9B6CE}"/>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4" name="Grupp 3" descr="Trenddiagram som visar andelen instämmande över tid per kön. Andel 2026: Delaktig i utveckling av parker, lekplatser, parklekar: 24 procent för män och 20 procent för kvinnor.">
            <a:extLst>
              <a:ext uri="{FF2B5EF4-FFF2-40B4-BE49-F238E27FC236}">
                <a16:creationId xmlns:a16="http://schemas.microsoft.com/office/drawing/2014/main" id="{2A7691E9-2579-E6FB-52A0-AF1DE801FC1D}"/>
              </a:ext>
            </a:extLst>
          </p:cNvPr>
          <p:cNvGrpSpPr/>
          <p:nvPr/>
        </p:nvGrpSpPr>
        <p:grpSpPr>
          <a:xfrm>
            <a:off x="566738" y="1220788"/>
            <a:ext cx="6503987" cy="5302250"/>
            <a:chOff x="566738" y="1220788"/>
            <a:chExt cx="6503987" cy="5302250"/>
          </a:xfrm>
        </p:grpSpPr>
        <p:pic>
          <p:nvPicPr>
            <p:cNvPr id="7" name="Bildobjekt 6">
              <a:extLst>
                <a:ext uri="{FF2B5EF4-FFF2-40B4-BE49-F238E27FC236}">
                  <a16:creationId xmlns:a16="http://schemas.microsoft.com/office/drawing/2014/main" id="{B4E94254-D8A4-B27C-23A0-336D90F2F4E7}"/>
                </a:ext>
              </a:extLst>
            </p:cNvPr>
            <p:cNvPicPr/>
            <p:nvPr/>
          </p:nvPicPr>
          <p:blipFill>
            <a:blip r:embed="rId2"/>
            <a:stretch>
              <a:fillRect/>
            </a:stretch>
          </p:blipFill>
          <p:spPr>
            <a:xfrm>
              <a:off x="566738" y="1220788"/>
              <a:ext cx="4618037" cy="2187575"/>
            </a:xfrm>
            <a:prstGeom prst="rect">
              <a:avLst/>
            </a:prstGeom>
          </p:spPr>
        </p:pic>
        <p:pic>
          <p:nvPicPr>
            <p:cNvPr id="5" name="Bildobjekt 4">
              <a:extLst>
                <a:ext uri="{FF2B5EF4-FFF2-40B4-BE49-F238E27FC236}">
                  <a16:creationId xmlns:a16="http://schemas.microsoft.com/office/drawing/2014/main" id="{A680B894-90D8-F9A6-E79B-63A922BAAB3C}"/>
                </a:ext>
              </a:extLst>
            </p:cNvPr>
            <p:cNvPicPr/>
            <p:nvPr/>
          </p:nvPicPr>
          <p:blipFill>
            <a:blip r:embed="rId3"/>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36261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77 procent av invånarna i Skarpnäck är nöjda med skötsel och städning av parker och grönområden i sin stadsdel, vilket är en minskning från 79 procent år 2025. För staden totalt ligger resultatet på 72 procent. </a:t>
            </a:r>
            <a:endParaRPr lang="sv-SE" sz="1300" dirty="0"/>
          </a:p>
          <a:p>
            <a:r>
              <a:rPr lang="sv-SE" sz="1300"/>
              <a:t>När det gäller snöröjning och sandning av gator och gångvägar i stadsdelen är 29 procent av invånarna i Skarpnäck nöjda. Jämfört med år 2025 har resultatet minskat från 58 procent. För staden totalt ligger resultatet på 44 procent. </a:t>
            </a:r>
            <a:endParaRPr lang="sv-SE" sz="1300" dirty="0"/>
          </a:p>
          <a:p>
            <a:pPr marL="0" indent="0">
              <a:spcAft>
                <a:spcPts val="400"/>
              </a:spcAft>
              <a:buNone/>
            </a:pPr>
            <a:r>
              <a:rPr lang="sv-SE" sz="1200" b="1" dirty="0"/>
              <a:t>Trygghet</a:t>
            </a:r>
          </a:p>
          <a:p>
            <a:r>
              <a:rPr lang="sv-SE" sz="1300"/>
              <a:t>71 procent av invånarna i Skarpnäck känner sig trygga när de går ensamma hem på kvällen i stadsdelen de bor i, vilket är en ökning från 68 procent år 2025. Motsvarande siffra för staden totalt är 69 procent. </a:t>
            </a:r>
            <a:endParaRPr lang="sv-SE" sz="1300" dirty="0"/>
          </a:p>
          <a:p>
            <a:r>
              <a:rPr lang="sv-SE" sz="1300"/>
              <a:t>På det hela taget tycker 85 procent av invånarna i Skarpnäck att deras stadsdel är trygg att bo i. Jämfört med år 2025 har resultatet minskat från 86 procent. För staden totalt ligger resultatet på 83 procent. </a:t>
            </a:r>
            <a:endParaRPr lang="sv-SE" sz="1300" dirty="0"/>
          </a:p>
          <a:p>
            <a:pPr marL="0" indent="0">
              <a:spcAft>
                <a:spcPts val="400"/>
              </a:spcAft>
              <a:buNone/>
            </a:pPr>
            <a:r>
              <a:rPr lang="sv-SE" sz="1200" b="1" dirty="0"/>
              <a:t>Kultur</a:t>
            </a:r>
          </a:p>
          <a:p>
            <a:r>
              <a:rPr lang="sv-SE" sz="1300"/>
              <a:t>61 procent av invånarna i Skarpnäck instämmer i att kulturlivet är bra i sin stadsdel, vilket är en ökning från 56 procent år 2025. För staden totalt ligger resultatet på 55 procent. </a:t>
            </a:r>
            <a:endParaRPr lang="sv-SE" sz="1300" dirty="0"/>
          </a:p>
          <a:p>
            <a:pPr marL="0" indent="0">
              <a:spcAft>
                <a:spcPts val="400"/>
              </a:spcAft>
              <a:buNone/>
            </a:pPr>
            <a:r>
              <a:rPr lang="sv-SE" sz="1200" b="1" dirty="0"/>
              <a:t>Trafikmiljö</a:t>
            </a:r>
          </a:p>
          <a:p>
            <a:r>
              <a:rPr lang="sv-SE" sz="1300"/>
              <a:t>82 procent av invånarna i Skarpnäck upplever trafikmiljön som säker för gående i sin stadsdel, vilket är en ökning från 81 procent år 2025. Motsvarande siffra för hela staden är 71 procent. </a:t>
            </a:r>
            <a:endParaRPr lang="sv-SE" sz="1300" dirty="0"/>
          </a:p>
          <a:p>
            <a:r>
              <a:rPr lang="sv-SE" sz="1300"/>
              <a:t>För trafikmiljön avseende cyklister upplever 78 procent av invånarna i Skarpnäck den som säker i sin stadsdel, ett resultat som har ökat från 76 procent år 2025.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79 procent för män och 73 procent för kvinnor. Stadsmiljö som är fin att bo och leva i: 89 procent för män och 87 procent för kvinnor. Möjlighet att ta del av Stockholms kulturliv: 79 procent för män och 90 procent för kvinnor. Möjlighet att utöva kulturaktiviteter: 69 procent för män och 79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3DC6C6F2-F67E-47AA-8A5B-686DEA81F666}"/>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001A14AE-1A67-8271-7657-ED13111E165C}"/>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C8C5E8E7-C9CF-EA98-CADD-1EC6EF97ECEE}"/>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088D8CE4-C835-BB2B-0EFB-8806EF317CD4}"/>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E95E6789-FEF5-B2D1-8EF7-9F2D993B9B90}"/>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71 procent för män och 78 procent för kvinnor. Möjlighet att spontanidrotta: 83 procent för män och 88 procent för kvinnor. Hitta information om verksamhet och satsningar: 47 procent för män och 42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118F8B5A-0CE0-8BA9-0E68-868B3BB54FD1}"/>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FE3F267F-9797-D453-DEC3-4CA3B09D9F1F}"/>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03DB3BCF-65B8-9500-1F0C-EF3DD576F93C}"/>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FCE88043-651A-3FD0-C87E-028FE54354DE}"/>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Skarpnäck totalt samt per åldersgrupp. Resultat: Skötsel och städning av parker och grönområden: 77 procent staden totalt, 87 procent 18-34 år, 83 procent 35-49 år, 66 procent 50-64 år och 69 procent 65 år eller äldre. Snöröjning och sandning av gator och gångvägar: 29 procent staden totalt, 34 procent 18-34 år, 32 procent 35-49 år, 20 procent 50-64 år och 31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CFC8E9C0-E84D-6EB1-2F70-7AC0054B525D}"/>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D49302B0-10CF-8F22-8F3D-92E435EC5D0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Skarpnäck totalt samt per åldersgrupp. Resultat: Rent och städat i min stadsdel: 75 procent staden totalt, 83 procent 18-34 år, 84 procent 35-49 år, 63 procent 50-64 år och 65 procent 65 år eller äldre. Trygg i parker och grönområden: 82 procent staden totalt, 76 procent 18-34 år, 88 procent 35-49 år, 81 procent 50-64 år och 85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054C22EB-2358-DCE2-EA79-87B5A547FF4C}"/>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5B949EAE-F0CE-33C6-38B5-D80197C18010}"/>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Skarpnäck totalt samt per åldersgrupp. Resultat: Trygg när jag går ensam hem på kvällen: 71 procent staden totalt, 73 procent 18-34 år, 74 procent 35-49 år, 64 procent 50-64 år och 71 procent 65 år eller äldre. Tryggt att bo i min stadsdel: 85 procent staden totalt, 81 procent 18-34 år, 89 procent 35-49 år, 81 procent 50-64 år och 88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CDB8C333-71FE-9AE4-8F41-9E07ECB7052C}"/>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041FB40F-138D-2943-FF9A-3649BD6CAC7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Skarpnäck totalt samt per åldersgrupp. Resultat: Förtroende för stadsdelsförvaltningen: 47 procent staden totalt, 48 procent 18-34 år, 47 procent 35-49 år, 42 procent 50-64 år och 50 procent 65 år eller äldre. Barn och ungdomar kan ta del av kultur: 78 procent staden totalt, 86 procent 18-34 år, 84 procent 35-49 år, 67 procent 50-64 år och 65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F6F67FDD-7040-01D6-1093-62AD3541C8C4}"/>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2EEC881E-A56D-DF04-A55D-FBA8A943505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Skarpnäck totalt samt per åldersgrupp. Resultat: Vuxna kan ta del av kultur: 68 procent staden totalt, 71 procent 18-34 år, 70 procent 35-49 år, 64 procent 50-64 år och 65 procent 65 år eller äldre. Barn och ungdomar kan utöva kultur: 70 procent staden totalt, 70 procent 18-34 år, 82 procent 35-49 år, 62 procent 50-64 år och 59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F6AAE034-1BA3-CA3A-4315-A66D236CE47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8D5FD2A2-49ED-3B26-1FDC-92B113F760B7}"/>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Skarpnäck totalt samt per åldersgrupp. Resultat: Vuxna kan utöva kultur: 60 procent staden totalt, 60 procent 18-34 år, 68 procent 35-49 år, 46 procent 50-64 år och 62 procent 65 år eller äldre. Möjligheter till aktiviteter i parker och naturområden: 85 procent staden totalt, 94 procent 18-34 år, 87 procent 35-49 år, 76 procent 50-64 år och 82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A4C692D0-30FD-6225-A0CD-06685FBECD29}"/>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2C987191-AF69-1E81-FD02-388FA9EF273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Skarpnäck totalt samt per åldersgrupp. Resultat: Kulturlivet i min stadsdel är bra: 61 procent staden totalt, 65 procent 18-34 år, 68 procent 35-49 år, 52 procent 50-64 år och 55 procent 65 år eller äldre. Finns torg där jag vill vara: 44 procent staden totalt, 41 procent 18-34 år, 49 procent 35-49 år, 36 procent 50-64 år och 53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617560E1-97BC-0DE4-D6BB-912FDA7B8F02}"/>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ED79EF66-8D97-EA6E-93B5-C28F773A013F}"/>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Skarpnäck är ±5,1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Skarpnäck totalt samt per åldersgrupp. Resultat: Upplever torgen som välskötta: 67 procent staden totalt, 66 procent 18-34 år, 78 procent 35-49 år, 54 procent 50-64 år och 67 procent 65 år eller äldre. Trafikmiljö säker för gående: 82 procent staden totalt, 90 procent 18-34 år, 84 procent 35-49 år, 73 procent 50-64 år och 78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C0C3E50C-D5D9-23DA-1D85-F02D992EF942}"/>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3FAF1AC0-7D92-92EF-0DD7-4D84BFC4374F}"/>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Skarpnäck totalt samt per åldersgrupp. Resultat: Trafikmiljö säker för cyklister: 78 procent staden totalt, 88 procent 18-34 år, 79 procent 35-49 år, 69 procent 50-64 år och 71 procent 65 år eller äldre. Lätt att ta sig fram på cykel: 88 procent staden totalt, 88 procent 18-34 år, 89 procent 35-49 år, 86 procent 50-64 år och 86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A9A245A0-577C-74C8-6536-4308B8D2EB42}"/>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ED85AB3A-A188-CD86-7C6E-F840D23C853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Skarpnäck totalt samt per åldersgrupp. Resultat: Påverka beslut om parker, lekplatser, parklekar: 26 procent staden totalt, 19 procent 18-34 år, 23 procent 35-49 år, 29 procent 50-64 år och 36 procent 65 år eller äldre. Synpunkter om parker, lekplatser, parklekar: 30 procent staden totalt, 23 procent 18-34 år, 27 procent 35-49 år, 37 procent 50-64 år och 40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7A79DF17-30EF-6C75-31BB-0532B0077847}"/>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9EA08966-0071-48D3-CDA4-898AA0AFF3F8}"/>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Skarpnäck totalt samt per åldersgrupp. Resultat: Delaktig i utveckling av parker, lekplatser, parklekar: 22 procent staden totalt, 16 procent 18-34 år, 16 procent 35-49 år, 33 procent 50-64 år och 33 procent 65 år eller äldre.">
            <a:extLst>
              <a:ext uri="{FF2B5EF4-FFF2-40B4-BE49-F238E27FC236}">
                <a16:creationId xmlns:a16="http://schemas.microsoft.com/office/drawing/2014/main" id="{6EAF08D2-FD7C-2462-DC61-A0B6D70B3BAB}"/>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Skarpnäck totalt samt per åldersgrupp. Resultat: Ren och välstädad stad: 75 procent staden totalt, 80 procent 18-34 år, 79 procent 35-49 år, 68 procent 50-64 år och 70 procent 65 år eller äldre. Stadsmiljö som är fin att bo och leva i: 86 procent staden totalt, 91 procent 18-34 år, 87 procent 35-49 år, 85 procent 50-64 år och 78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35529B00-DDBE-BB4D-C8C5-09A638C5F5FA}"/>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19152666-AFC4-B66B-4E04-3E96BA8F3C0D}"/>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Skarpnäck totalt samt per åldersgrupp. Resultat: Möjlighet att ta del av Stockholms kulturliv: 84 procent staden totalt, 88 procent 18-34 år, 85 procent 35-49 år, 82 procent 50-64 år och 80 procent 65 år eller äldre. Möjlighet att utöva kulturaktiviteter: 74 procent staden totalt, 73 procent 18-34 år, 80 procent 35-49 år, 66 procent 50-64 år och 74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006B6374-A3D6-B720-C609-A8D8DFE85265}"/>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A8E402DA-769F-281A-AE95-C74CB6EC4465}"/>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Skarpnäck totalt samt per åldersgrupp. Resultat: Möjlighet till ledarledd idrott/motion: 74 procent staden totalt, 72 procent 18-34 år, 82 procent 35-49 år, 70 procent 50-64 år och 70 procent 65 år eller äldre. Möjlighet att spontanidrotta: 85 procent staden totalt, 84 procent 18-34 år, 85 procent 35-49 år, 86 procent 50-64 år och 85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14D09781-0C4E-3497-733A-4850D9D0E9D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977EBEB4-E00E-D3F6-DB80-927113EEF89E}"/>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Skarpnäck totalt samt per åldersgrupp. Resultat: Hitta information om verksamhet och satsningar: 45 procent staden totalt, 41 procent 18-34 år, 32 procent 35-49 år, 54 procent 50-64 år och 58 procent 65 år eller äldre.">
            <a:extLst>
              <a:ext uri="{FF2B5EF4-FFF2-40B4-BE49-F238E27FC236}">
                <a16:creationId xmlns:a16="http://schemas.microsoft.com/office/drawing/2014/main" id="{822E7D5A-374B-29A5-F4A6-48E537387045}"/>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3" name="Grupp 2" descr="Diagram som visar svarsandelar för frågor inom området Rent och städat. Andel boende i Skarpnäck som svarat stämmer helt/ganska bra 2026: Skötsel och städning av parker och grönområden: 77 procent. Snöröjning och sandning av gator och gångvägar: 29 procent. Rent och städat i min stadsdel: 75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951DD104-35DE-2B43-1E43-1394B0D88C07}"/>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40094A5E-4059-AC39-DC1B-1AE4244BBAB8}"/>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E5CBF879-73C5-2BD1-7E72-883C243CF0C5}"/>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Trygg och säker. Andel boende i Skarpnäck som svarat stämmer helt/ganska bra 2026: Trygg i parker och grönområden: 82 procent. Trygg när jag går ensam hem på kvällen: 71 procent. Tryggt att bo i min stadsdel: 85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6FAE2B9E-5F85-4BE5-6D6D-5C3A62D36B2B}"/>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0F213397-7204-46B4-71CA-6474A66C80A5}"/>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3451A57A-F53C-D065-8F24-DA071E36E47A}"/>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boende i Skarpnäck som svarat mycket/ganska stort 2026: Förtroende för stadsdelsförvaltningen: 47 procent.">
            <a:extLst>
              <a:ext uri="{FF2B5EF4-FFF2-40B4-BE49-F238E27FC236}">
                <a16:creationId xmlns:a16="http://schemas.microsoft.com/office/drawing/2014/main" id="{DAE79118-06AD-6289-2604-60139F46A04B}"/>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boende i Skarpnäck som svarat stämmer helt/ganska bra 2026: Barn och ungdomar kan ta del av kultur: 78 procent. Vuxna kan ta del av kultur: 68 procent. Barn och ungdomar kan utöva kultur: 70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EA2648A0-6213-822A-5253-1FF435EE4A68}"/>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EEDB52BB-4982-5860-EC86-5CBD7374FEE5}"/>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21293C4F-1B6D-7557-8481-A7FFAFF16A04}"/>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boende i Skarpnäck som svarat stämmer helt/ganska bra 2026: Vuxna kan utöva kultur: 60 procent. Möjligheter till aktiviteter i parker och naturområden: 85 procent. Kulturlivet i min stadsdel är bra: 61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F5BC4F7F-2A67-AAD4-44F0-F9586AE3A28C}"/>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636962C1-5B99-2753-DF39-1AF8C04B5C5D}"/>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086697CE-E672-F1C6-F92C-4A909FA86298}"/>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3" name="Grupp 2" descr="Diagram som visar svarsandelar för frågor inom området Torg. Andel boende i Skarpnäck som svarat stämmer helt/ganska bra 2026: Finns torg där jag vill vara: 44 procent. Upplever torgen som välskötta: 67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C11544F8-89C7-B32F-8244-5E5B7FF1035A}"/>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D7CCDEB0-FA1B-5C41-28A4-92A0E26737E6}"/>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boende i Skarpnäck som svarat stämmer helt/ganska bra 2026: Trafikmiljö säker för gående: 82 procent. Trafikmiljö säker för cyklister: 78 procent. Lätt att ta sig fram på cykel: 88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E7CA1A4B-C0F2-3EA0-F324-8F2D0BBFA3E6}"/>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07578E1F-0966-091E-2B4C-5240287F5CDE}"/>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CAE0FC4D-8A2D-A15E-5A37-56CF868E4C81}"/>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boende i Skarpnäck som svarat stämmer helt/ganska bra 2026: Påverka beslut om parker, lekplatser, parklekar: 26 procent. Synpunkter om parker, lekplatser, parklekar: 30 procent. Delaktig i utveckling av parker, lekplatser, parklekar: 22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956635C4-CBBF-4878-6DB9-19A67BE07622}"/>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8B614B40-9BE8-254B-941E-25399378EE2C}"/>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403DE645-F98E-2633-B745-BB186E122F6C}"/>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Helhetsomdömen för staden. Andel boende i Skarpnäck som svarat stämmer helt/ganska bra 2026: Ren och välstädad stad: 75 procent. Stadsmiljö som är fin att bo och leva i: 86 procent. Möjlighet att ta del av Stockholms kulturliv: 84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1E8BFB2F-64BF-09EB-3B12-F8641EB0DC0B}"/>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4677DAD5-73FC-B604-519E-126835D79886}"/>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F269C55A-2951-5281-0297-8E0151C05BAF}"/>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boende i Skarpnäck som svarat stämmer helt/ganska bra 2026: Möjlighet att utöva kulturaktiviteter: 74 procent. Möjlighet till ledarledd idrott/motion: 74 procent. Möjlighet att spontanidrotta: 85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0F80E25E-96A9-A378-F5BA-314CD37E1E66}"/>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66CF20F1-2E4B-A8B8-5200-18B2F1A6A0ED}"/>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FD54FC8C-C22F-0292-517F-37F751C6F5CA}"/>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pic>
        <p:nvPicPr>
          <p:cNvPr id="4" name="Bildobjekt 3" descr="Diagram som visar svarsandelar för frågor inom området Helhetsomdömen för staden. Andel boende i Skarpnäck som svarat stämmer helt/ganska bra 2026: Hitta information om verksamhet och satsningar: 45 procent.">
            <a:extLst>
              <a:ext uri="{FF2B5EF4-FFF2-40B4-BE49-F238E27FC236}">
                <a16:creationId xmlns:a16="http://schemas.microsoft.com/office/drawing/2014/main" id="{C3440B19-C8D8-4B1F-646A-064F305499DB}"/>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Skarpnäck samt per män och kvinnor. Andel som aldrig känner sig otrygga i Skarpnäck: 69 procent totalt, 80 procent män och 61 procent kvinnor.">
            <a:extLst>
              <a:ext uri="{FF2B5EF4-FFF2-40B4-BE49-F238E27FC236}">
                <a16:creationId xmlns:a16="http://schemas.microsoft.com/office/drawing/2014/main" id="{4C36D034-5D4B-6AC5-73B0-DCF20C9597B1}"/>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pic>
        <p:nvPicPr>
          <p:cNvPr id="4" name="Bildobjekt 3" descr="Stapeldiagram för frågan &quot;Händer det att du avstår från att gå ut på torg, parker eller gångvägar i din stadsdel för att det känns otryggt?&quot;. Redovisas totalt för Skarpnäck samt per åldersgrupp. Andel som aldrig känner sig otrygga i Skarpnäck: 69 procent totalt, 70 procent 18-34  år, 71 procent 35-49 år, 66 procent 50-64 år och 69 procent 65 år eller äldre.">
            <a:extLst>
              <a:ext uri="{FF2B5EF4-FFF2-40B4-BE49-F238E27FC236}">
                <a16:creationId xmlns:a16="http://schemas.microsoft.com/office/drawing/2014/main" id="{25D2BB1B-A91A-67C5-A8AF-4EADF4818635}"/>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39</TotalTime>
  <Words>1929</Words>
  <Application>Microsoft Office PowerPoint</Application>
  <PresentationFormat>Bredbild</PresentationFormat>
  <Paragraphs>379</Paragraphs>
  <Slides>62</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62</vt:i4>
      </vt:variant>
    </vt:vector>
  </HeadingPairs>
  <TitlesOfParts>
    <vt:vector size="64"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Skarpnäck - Stockholms stad Medborgarundersökning 2026</dc:title>
  <dc:creator>Stockholms stad</dc:creator>
  <cp:lastModifiedBy>HS</cp:lastModifiedBy>
  <cp:revision>26</cp:revision>
  <dcterms:created xsi:type="dcterms:W3CDTF">2025-06-27T15:10:19Z</dcterms:created>
  <dcterms:modified xsi:type="dcterms:W3CDTF">2026-06-24T16:02:07Z</dcterms:modified>
</cp:coreProperties>
</file>