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handoutMasterIdLst>
    <p:handoutMasterId r:id="rId65"/>
  </p:handoutMasterIdLst>
  <p:sldIdLst>
    <p:sldId id="285" r:id="rId2"/>
    <p:sldId id="287" r:id="rId3"/>
    <p:sldId id="437" r:id="rId4"/>
    <p:sldId id="436" r:id="rId5"/>
    <p:sldId id="474" r:id="rId6"/>
    <p:sldId id="476" r:id="rId7"/>
    <p:sldId id="472" r:id="rId8"/>
    <p:sldId id="477" r:id="rId9"/>
    <p:sldId id="473" r:id="rId10"/>
    <p:sldId id="454" r:id="rId11"/>
    <p:sldId id="490" r:id="rId12"/>
    <p:sldId id="491" r:id="rId13"/>
    <p:sldId id="492" r:id="rId14"/>
    <p:sldId id="455" r:id="rId15"/>
    <p:sldId id="456" r:id="rId16"/>
    <p:sldId id="457" r:id="rId17"/>
    <p:sldId id="440" r:id="rId18"/>
    <p:sldId id="458" r:id="rId19"/>
    <p:sldId id="501" r:id="rId20"/>
    <p:sldId id="478" r:id="rId21"/>
    <p:sldId id="502" r:id="rId22"/>
    <p:sldId id="504" r:id="rId23"/>
    <p:sldId id="460" r:id="rId24"/>
    <p:sldId id="503" r:id="rId25"/>
    <p:sldId id="409" r:id="rId26"/>
    <p:sldId id="505" r:id="rId27"/>
    <p:sldId id="336" r:id="rId28"/>
    <p:sldId id="489" r:id="rId29"/>
    <p:sldId id="415" r:id="rId30"/>
    <p:sldId id="303" r:id="rId31"/>
    <p:sldId id="337" r:id="rId32"/>
    <p:sldId id="461" r:id="rId33"/>
    <p:sldId id="423" r:id="rId34"/>
    <p:sldId id="424" r:id="rId35"/>
    <p:sldId id="365" r:id="rId36"/>
    <p:sldId id="366" r:id="rId37"/>
    <p:sldId id="480" r:id="rId38"/>
    <p:sldId id="426" r:id="rId39"/>
    <p:sldId id="368" r:id="rId40"/>
    <p:sldId id="427" r:id="rId41"/>
    <p:sldId id="481" r:id="rId42"/>
    <p:sldId id="369" r:id="rId43"/>
    <p:sldId id="430" r:id="rId44"/>
    <p:sldId id="374" r:id="rId45"/>
    <p:sldId id="433" r:id="rId46"/>
    <p:sldId id="451" r:id="rId47"/>
    <p:sldId id="486" r:id="rId48"/>
    <p:sldId id="462" r:id="rId49"/>
    <p:sldId id="306" r:id="rId50"/>
    <p:sldId id="316" r:id="rId51"/>
    <p:sldId id="468" r:id="rId52"/>
    <p:sldId id="318" r:id="rId53"/>
    <p:sldId id="319" r:id="rId54"/>
    <p:sldId id="488" r:id="rId55"/>
    <p:sldId id="320" r:id="rId56"/>
    <p:sldId id="321" r:id="rId57"/>
    <p:sldId id="325" r:id="rId58"/>
    <p:sldId id="332" r:id="rId59"/>
    <p:sldId id="333" r:id="rId60"/>
    <p:sldId id="463" r:id="rId61"/>
    <p:sldId id="464" r:id="rId62"/>
    <p:sldId id="465" r:id="rId63"/>
  </p:sldIdLst>
  <p:sldSz cx="12192000" cy="6858000"/>
  <p:notesSz cx="6858000" cy="9144000"/>
  <p:custDataLst>
    <p:tags r:id="rId66"/>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ledning" id="{B0E39284-FCA1-4DB3-A39D-F73587F7E4EF}">
          <p14:sldIdLst>
            <p14:sldId id="285"/>
            <p14:sldId id="287"/>
            <p14:sldId id="437"/>
            <p14:sldId id="436"/>
            <p14:sldId id="474"/>
            <p14:sldId id="476"/>
            <p14:sldId id="472"/>
            <p14:sldId id="477"/>
            <p14:sldId id="473"/>
          </p14:sldIdLst>
        </p14:section>
        <p14:section name="Spindeldiagram" id="{1A53F3EF-8D98-4A3A-AD79-7E53247C4653}">
          <p14:sldIdLst>
            <p14:sldId id="454"/>
            <p14:sldId id="490"/>
            <p14:sldId id="491"/>
            <p14:sldId id="492"/>
          </p14:sldIdLst>
        </p14:section>
        <p14:section name="Trenddiagram över tid" id="{D3557755-E40C-4427-8EDE-F2C61C68BEFA}">
          <p14:sldIdLst>
            <p14:sldId id="455"/>
            <p14:sldId id="456"/>
            <p14:sldId id="457"/>
            <p14:sldId id="440"/>
            <p14:sldId id="458"/>
            <p14:sldId id="501"/>
            <p14:sldId id="478"/>
            <p14:sldId id="502"/>
            <p14:sldId id="504"/>
          </p14:sldIdLst>
        </p14:section>
        <p14:section name="Trenddiagram över tid, per kön" id="{4BD92BB1-9AA8-4E97-A26D-CE8AFF161D00}">
          <p14:sldIdLst>
            <p14:sldId id="460"/>
            <p14:sldId id="503"/>
            <p14:sldId id="409"/>
            <p14:sldId id="505"/>
            <p14:sldId id="336"/>
            <p14:sldId id="489"/>
            <p14:sldId id="415"/>
            <p14:sldId id="303"/>
            <p14:sldId id="337"/>
          </p14:sldIdLst>
        </p14:section>
        <p14:section name="Resultat per åldersgrupp" id="{1859D9CF-1F1F-4C64-9124-47FF5CC490A4}">
          <p14:sldIdLst>
            <p14:sldId id="461"/>
            <p14:sldId id="423"/>
            <p14:sldId id="424"/>
            <p14:sldId id="365"/>
            <p14:sldId id="366"/>
            <p14:sldId id="480"/>
            <p14:sldId id="426"/>
            <p14:sldId id="368"/>
            <p14:sldId id="427"/>
            <p14:sldId id="481"/>
            <p14:sldId id="369"/>
            <p14:sldId id="430"/>
            <p14:sldId id="374"/>
            <p14:sldId id="433"/>
            <p14:sldId id="451"/>
            <p14:sldId id="486"/>
          </p14:sldIdLst>
        </p14:section>
        <p14:section name="Svarsandelar över tid" id="{D8D21AB4-5262-4C25-B79F-A7A6FC9B01EB}">
          <p14:sldIdLst>
            <p14:sldId id="462"/>
            <p14:sldId id="306"/>
            <p14:sldId id="316"/>
            <p14:sldId id="468"/>
            <p14:sldId id="318"/>
            <p14:sldId id="319"/>
            <p14:sldId id="488"/>
            <p14:sldId id="320"/>
            <p14:sldId id="321"/>
            <p14:sldId id="325"/>
            <p14:sldId id="332"/>
            <p14:sldId id="333"/>
          </p14:sldIdLst>
        </p14:section>
        <p14:section name="Otrygghet" id="{6FA255D7-D84D-45A4-ABE2-092E41DDAB87}">
          <p14:sldIdLst>
            <p14:sldId id="463"/>
            <p14:sldId id="464"/>
            <p14:sldId id="465"/>
          </p14:sldIdLst>
        </p14:section>
      </p14:sectionLst>
    </p:ext>
    <p:ext uri="{EFAFB233-063F-42B5-8137-9DF3F51BA10A}">
      <p15:sldGuideLst xmlns:p15="http://schemas.microsoft.com/office/powerpoint/2012/main">
        <p15:guide id="1" orient="horz" pos="2160" userDrawn="1">
          <p15:clr>
            <a:srgbClr val="A4A3A4"/>
          </p15:clr>
        </p15:guide>
        <p15:guide id="2" orient="horz" pos="907" userDrawn="1">
          <p15:clr>
            <a:srgbClr val="A4A3A4"/>
          </p15:clr>
        </p15:guide>
        <p15:guide id="3" orient="horz" pos="3758" userDrawn="1">
          <p15:clr>
            <a:srgbClr val="A4A3A4"/>
          </p15:clr>
        </p15:guide>
        <p15:guide id="4" orient="horz" pos="4227" userDrawn="1">
          <p15:clr>
            <a:srgbClr val="A4A3A4"/>
          </p15:clr>
        </p15:guide>
        <p15:guide id="5" orient="horz" pos="289" userDrawn="1">
          <p15:clr>
            <a:srgbClr val="A4A3A4"/>
          </p15:clr>
        </p15:guide>
        <p15:guide id="6" pos="3840" userDrawn="1">
          <p15:clr>
            <a:srgbClr val="A4A3A4"/>
          </p15:clr>
        </p15:guide>
        <p15:guide id="7" pos="393" userDrawn="1">
          <p15:clr>
            <a:srgbClr val="A4A3A4"/>
          </p15:clr>
        </p15:guide>
        <p15:guide id="8" pos="387" userDrawn="1">
          <p15:clr>
            <a:srgbClr val="A4A3A4"/>
          </p15:clr>
        </p15:guide>
        <p15:guide id="9" pos="7315" userDrawn="1">
          <p15:clr>
            <a:srgbClr val="A4A3A4"/>
          </p15:clr>
        </p15:guide>
        <p15:guide id="10" orient="horz" pos="36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01" autoAdjust="0"/>
    <p:restoredTop sz="94869" autoAdjust="0"/>
  </p:normalViewPr>
  <p:slideViewPr>
    <p:cSldViewPr>
      <p:cViewPr varScale="1">
        <p:scale>
          <a:sx n="79" d="100"/>
          <a:sy n="79" d="100"/>
        </p:scale>
        <p:origin x="96" y="250"/>
      </p:cViewPr>
      <p:guideLst>
        <p:guide orient="horz" pos="2160"/>
        <p:guide orient="horz" pos="907"/>
        <p:guide orient="horz" pos="3758"/>
        <p:guide orient="horz" pos="4227"/>
        <p:guide orient="horz" pos="289"/>
        <p:guide pos="3840"/>
        <p:guide pos="393"/>
        <p:guide pos="387"/>
        <p:guide pos="7315"/>
        <p:guide orient="horz" pos="3612"/>
      </p:guideLst>
    </p:cSldViewPr>
  </p:slideViewPr>
  <p:outlineViewPr>
    <p:cViewPr>
      <p:scale>
        <a:sx n="33" d="100"/>
        <a:sy n="33" d="100"/>
      </p:scale>
      <p:origin x="0" y="-11832"/>
    </p:cViewPr>
  </p:outlineViewPr>
  <p:notesTextViewPr>
    <p:cViewPr>
      <p:scale>
        <a:sx n="1" d="1"/>
        <a:sy n="1" d="1"/>
      </p:scale>
      <p:origin x="0" y="0"/>
    </p:cViewPr>
  </p:notesTextViewPr>
  <p:notesViewPr>
    <p:cSldViewPr showGuides="1">
      <p:cViewPr varScale="1">
        <p:scale>
          <a:sx n="86" d="100"/>
          <a:sy n="86" d="100"/>
        </p:scale>
        <p:origin x="378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4F73C6-E6BF-46CF-B34D-7A5C8688DBEE}" type="datetimeFigureOut">
              <a:rPr lang="sv-SE" smtClean="0"/>
              <a:t>2026-06-24</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D8F730-40FB-45F5-B014-CB7ED569AE30}" type="slidenum">
              <a:rPr lang="sv-SE" smtClean="0"/>
              <a:t>‹#›</a:t>
            </a:fld>
            <a:endParaRPr lang="sv-SE"/>
          </a:p>
        </p:txBody>
      </p:sp>
    </p:spTree>
    <p:extLst>
      <p:ext uri="{BB962C8B-B14F-4D97-AF65-F5344CB8AC3E}">
        <p14:creationId xmlns:p14="http://schemas.microsoft.com/office/powerpoint/2010/main" val="2703712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EA4C71-A269-4800-8AF1-44182FA23438}" type="datetimeFigureOut">
              <a:rPr lang="sv-SE" smtClean="0"/>
              <a:t>2026-06-24</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13758-4B63-40D7-B26B-F67CE25F1C5D}" type="slidenum">
              <a:rPr lang="sv-SE" smtClean="0"/>
              <a:t>‹#›</a:t>
            </a:fld>
            <a:endParaRPr lang="sv-SE"/>
          </a:p>
        </p:txBody>
      </p:sp>
    </p:spTree>
    <p:extLst>
      <p:ext uri="{BB962C8B-B14F-4D97-AF65-F5344CB8AC3E}">
        <p14:creationId xmlns:p14="http://schemas.microsoft.com/office/powerpoint/2010/main" val="3639771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ida-vit logo för mörk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Bildobjekt 7"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
        <p:nvSpPr>
          <p:cNvPr id="9" name="textruta 8"/>
          <p:cNvSpPr txBox="1"/>
          <p:nvPr userDrawn="1"/>
        </p:nvSpPr>
        <p:spPr>
          <a:xfrm>
            <a:off x="12288688" y="39970"/>
            <a:ext cx="1584176" cy="5909310"/>
          </a:xfrm>
          <a:prstGeom prst="rect">
            <a:avLst/>
          </a:prstGeom>
          <a:noFill/>
        </p:spPr>
        <p:txBody>
          <a:bodyPr wrap="square" rtlCol="0">
            <a:spAutoFit/>
          </a:bodyPr>
          <a:lstStyle/>
          <a:p>
            <a:r>
              <a:rPr lang="sv-SE" sz="1400" dirty="0">
                <a:solidFill>
                  <a:schemeClr val="tx2"/>
                </a:solidFill>
              </a:rPr>
              <a:t>För att byta bakgrundsbild klicka på STHLM bilder på fliken Start. </a:t>
            </a:r>
          </a:p>
          <a:p>
            <a:endParaRPr lang="sv-SE" sz="1400" dirty="0">
              <a:solidFill>
                <a:schemeClr val="tx2"/>
              </a:solidFill>
            </a:endParaRPr>
          </a:p>
          <a:p>
            <a:r>
              <a:rPr lang="sv-SE" sz="1400" dirty="0">
                <a:solidFill>
                  <a:schemeClr val="tx2"/>
                </a:solidFill>
              </a:rPr>
              <a:t>Har du en egen bild högerklickar du på bakgrundsbilden och väljer Formatera bakgrund och sen Infoga från: Fil. </a:t>
            </a:r>
          </a:p>
          <a:p>
            <a:r>
              <a:rPr lang="sv-SE" sz="1400" dirty="0">
                <a:solidFill>
                  <a:schemeClr val="tx2"/>
                </a:solidFill>
              </a:rPr>
              <a:t> </a:t>
            </a:r>
          </a:p>
          <a:p>
            <a:r>
              <a:rPr lang="sv-SE" sz="1400" dirty="0">
                <a:solidFill>
                  <a:schemeClr val="tx2"/>
                </a:solidFill>
              </a:rPr>
              <a:t>Tänk på att logotypen alltid ska vara tydlig. Vit logotyp mot mörk bakgrund och svart logotyp mot ljus.</a:t>
            </a:r>
          </a:p>
          <a:p>
            <a:r>
              <a:rPr lang="sv-SE" sz="1400" dirty="0">
                <a:solidFill>
                  <a:schemeClr val="tx2"/>
                </a:solidFill>
              </a:rPr>
              <a:t>Byt mellan de olika under Layout. </a:t>
            </a:r>
          </a:p>
        </p:txBody>
      </p:sp>
    </p:spTree>
    <p:extLst>
      <p:ext uri="{BB962C8B-B14F-4D97-AF65-F5344CB8AC3E}">
        <p14:creationId xmlns:p14="http://schemas.microsoft.com/office/powerpoint/2010/main" val="1431766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bild höger Bre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text 4"/>
          <p:cNvSpPr>
            <a:spLocks noGrp="1"/>
          </p:cNvSpPr>
          <p:nvPr>
            <p:ph type="body" sz="quarter" idx="18"/>
          </p:nvPr>
        </p:nvSpPr>
        <p:spPr>
          <a:xfrm>
            <a:off x="609600" y="1440000"/>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 8"/>
          <p:cNvSpPr>
            <a:spLocks noGrp="1"/>
          </p:cNvSpPr>
          <p:nvPr>
            <p:ph type="pic" sz="quarter" idx="13"/>
          </p:nvPr>
        </p:nvSpPr>
        <p:spPr>
          <a:xfrm>
            <a:off x="6096684" y="1440000"/>
            <a:ext cx="5472000" cy="3960000"/>
          </a:xfrm>
        </p:spPr>
        <p:txBody>
          <a:bodyPr/>
          <a:lstStyle>
            <a:lvl1pPr marL="0" indent="0">
              <a:buFontTx/>
              <a:buNone/>
              <a:defRPr/>
            </a:lvl1pPr>
          </a:lstStyle>
          <a:p>
            <a:r>
              <a:rPr lang="sv-SE"/>
              <a:t>Klicka på ikonen för att lägga till en bild</a:t>
            </a:r>
          </a:p>
        </p:txBody>
      </p:sp>
      <p:sp>
        <p:nvSpPr>
          <p:cNvPr id="8" name="Platshållare för text 4"/>
          <p:cNvSpPr>
            <a:spLocks noGrp="1"/>
          </p:cNvSpPr>
          <p:nvPr>
            <p:ph type="body" sz="quarter" idx="17" hasCustomPrompt="1"/>
          </p:nvPr>
        </p:nvSpPr>
        <p:spPr>
          <a:xfrm>
            <a:off x="6096684"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4"/>
          </p:nvPr>
        </p:nvSpPr>
        <p:spPr/>
        <p:txBody>
          <a:bodyPr/>
          <a:lstStyle/>
          <a:p>
            <a:r>
              <a:rPr lang="sv-SE"/>
              <a:t>20XX-XX-XX</a:t>
            </a:r>
            <a:endParaRPr lang="sv-SE" dirty="0"/>
          </a:p>
        </p:txBody>
      </p:sp>
      <p:sp>
        <p:nvSpPr>
          <p:cNvPr id="14" name="Platshållare för sidfot 13"/>
          <p:cNvSpPr>
            <a:spLocks noGrp="1"/>
          </p:cNvSpPr>
          <p:nvPr>
            <p:ph type="ftr" sz="quarter" idx="15"/>
          </p:nvPr>
        </p:nvSpPr>
        <p:spPr/>
        <p:txBody>
          <a:bodyPr/>
          <a:lstStyle/>
          <a:p>
            <a:r>
              <a:rPr lang="sv-SE"/>
              <a:t>Skriv eventuell sidfot här</a:t>
            </a:r>
            <a:endParaRPr lang="sv-SE" dirty="0"/>
          </a:p>
        </p:txBody>
      </p:sp>
      <p:sp>
        <p:nvSpPr>
          <p:cNvPr id="15" name="Platshållare för bildnummer 14"/>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833285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bild vänster Bred">
    <p:spTree>
      <p:nvGrpSpPr>
        <p:cNvPr id="1" name=""/>
        <p:cNvGrpSpPr/>
        <p:nvPr/>
      </p:nvGrpSpPr>
      <p:grpSpPr>
        <a:xfrm>
          <a:off x="0" y="0"/>
          <a:ext cx="0" cy="0"/>
          <a:chOff x="0" y="0"/>
          <a:chExt cx="0" cy="0"/>
        </a:xfrm>
      </p:grpSpPr>
      <p:sp>
        <p:nvSpPr>
          <p:cNvPr id="3" name="Rubrik 2"/>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8"/>
            <a:ext cx="5472000" cy="3960000"/>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6398400" y="1439863"/>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text 4"/>
          <p:cNvSpPr>
            <a:spLocks noGrp="1"/>
          </p:cNvSpPr>
          <p:nvPr>
            <p:ph type="body" sz="quarter" idx="17" hasCustomPrompt="1"/>
          </p:nvPr>
        </p:nvSpPr>
        <p:spPr>
          <a:xfrm>
            <a:off x="613832"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7891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vänster bred och text höger Bred">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7680000" cy="4294051"/>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8496000" y="1440000"/>
            <a:ext cx="3086400" cy="4294800"/>
          </a:xfrm>
        </p:spPr>
        <p:txBody>
          <a:bodyPr/>
          <a:lstStyle>
            <a:lvl1pPr>
              <a:defRPr sz="1800"/>
            </a:lvl1pPr>
            <a:lvl2pPr>
              <a:defRPr sz="1800"/>
            </a:lvl2pPr>
            <a:lvl3pPr>
              <a:defRPr sz="1800"/>
            </a:lvl3pPr>
            <a:lvl4pPr>
              <a:defRPr sz="1800"/>
            </a:lvl4pPr>
            <a:lvl5pPr>
              <a:defRPr sz="18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0" name="Platshållare för text 4"/>
          <p:cNvSpPr>
            <a:spLocks noGrp="1"/>
          </p:cNvSpPr>
          <p:nvPr>
            <p:ph type="body" sz="quarter" idx="17" hasCustomPrompt="1"/>
          </p:nvPr>
        </p:nvSpPr>
        <p:spPr>
          <a:xfrm>
            <a:off x="609600" y="5733256"/>
            <a:ext cx="7680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11445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bild Bre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10959008" cy="4294051"/>
          </a:xfrm>
        </p:spPr>
        <p:txBody>
          <a:bodyPr/>
          <a:lstStyle>
            <a:lvl1pPr marL="0" indent="0">
              <a:buFontTx/>
              <a:buNone/>
              <a:defRPr/>
            </a:lvl1pPr>
          </a:lstStyle>
          <a:p>
            <a:r>
              <a:rPr lang="sv-SE"/>
              <a:t>Klicka på ikonen för att lägga till en bild</a:t>
            </a:r>
            <a:endParaRPr lang="sv-SE" dirty="0"/>
          </a:p>
        </p:txBody>
      </p:sp>
      <p:sp>
        <p:nvSpPr>
          <p:cNvPr id="8" name="Platshållare för text 4"/>
          <p:cNvSpPr>
            <a:spLocks noGrp="1"/>
          </p:cNvSpPr>
          <p:nvPr>
            <p:ph type="body" sz="quarter" idx="17" hasCustomPrompt="1"/>
          </p:nvPr>
        </p:nvSpPr>
        <p:spPr>
          <a:xfrm>
            <a:off x="613833" y="5733256"/>
            <a:ext cx="10958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5" name="Platshållare för datum 4"/>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226825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format</a:t>
            </a:r>
            <a:endParaRPr lang="sv-SE" dirty="0"/>
          </a:p>
        </p:txBody>
      </p:sp>
      <p:sp>
        <p:nvSpPr>
          <p:cNvPr id="3" name="Platshållare för text 2"/>
          <p:cNvSpPr>
            <a:spLocks noGrp="1"/>
          </p:cNvSpPr>
          <p:nvPr>
            <p:ph type="body" idx="1"/>
          </p:nvPr>
        </p:nvSpPr>
        <p:spPr>
          <a:xfrm>
            <a:off x="6096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096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3984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3984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4"/>
          <p:cNvSpPr>
            <a:spLocks noGrp="1"/>
          </p:cNvSpPr>
          <p:nvPr>
            <p:ph type="body" sz="quarter" idx="17" hasCustomPrompt="1"/>
          </p:nvPr>
        </p:nvSpPr>
        <p:spPr>
          <a:xfrm>
            <a:off x="6096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text 4"/>
          <p:cNvSpPr>
            <a:spLocks noGrp="1"/>
          </p:cNvSpPr>
          <p:nvPr>
            <p:ph type="body" sz="quarter" idx="18" hasCustomPrompt="1"/>
          </p:nvPr>
        </p:nvSpPr>
        <p:spPr>
          <a:xfrm>
            <a:off x="63984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0"/>
          </p:nvPr>
        </p:nvSpPr>
        <p:spPr/>
        <p:txBody>
          <a:bodyPr/>
          <a:lstStyle/>
          <a:p>
            <a:r>
              <a:rPr lang="sv-SE"/>
              <a:t>20XX-XX-XX</a:t>
            </a:r>
            <a:endParaRPr lang="sv-SE" dirty="0"/>
          </a:p>
        </p:txBody>
      </p:sp>
      <p:sp>
        <p:nvSpPr>
          <p:cNvPr id="14" name="Platshållare för sidfot 13"/>
          <p:cNvSpPr>
            <a:spLocks noGrp="1"/>
          </p:cNvSpPr>
          <p:nvPr>
            <p:ph type="ftr" sz="quarter" idx="11"/>
          </p:nvPr>
        </p:nvSpPr>
        <p:spPr/>
        <p:txBody>
          <a:bodyPr/>
          <a:lstStyle/>
          <a:p>
            <a:r>
              <a:rPr lang="sv-SE"/>
              <a:t>Skriv eventuell sidfot här</a:t>
            </a:r>
            <a:endParaRPr lang="sv-SE" dirty="0"/>
          </a:p>
        </p:txBody>
      </p:sp>
      <p:sp>
        <p:nvSpPr>
          <p:cNvPr id="15" name="Platshållare för bildnummer 14"/>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953460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2" name="Platshållare för datum 11"/>
          <p:cNvSpPr>
            <a:spLocks noGrp="1"/>
          </p:cNvSpPr>
          <p:nvPr>
            <p:ph type="dt" sz="half" idx="10"/>
          </p:nvPr>
        </p:nvSpPr>
        <p:spPr/>
        <p:txBody>
          <a:bodyPr/>
          <a:lstStyle/>
          <a:p>
            <a:r>
              <a:rPr lang="sv-SE"/>
              <a:t>20XX-XX-XX</a:t>
            </a:r>
            <a:endParaRPr lang="sv-SE" dirty="0"/>
          </a:p>
        </p:txBody>
      </p:sp>
      <p:sp>
        <p:nvSpPr>
          <p:cNvPr id="13" name="Platshållare för sidfot 12"/>
          <p:cNvSpPr>
            <a:spLocks noGrp="1"/>
          </p:cNvSpPr>
          <p:nvPr>
            <p:ph type="ftr" sz="quarter" idx="11"/>
          </p:nvPr>
        </p:nvSpPr>
        <p:spPr/>
        <p:txBody>
          <a:bodyPr/>
          <a:lstStyle/>
          <a:p>
            <a:r>
              <a:rPr lang="sv-SE"/>
              <a:t>Skriv eventuell sidfot här</a:t>
            </a:r>
            <a:endParaRPr lang="sv-SE" dirty="0"/>
          </a:p>
        </p:txBody>
      </p:sp>
      <p:sp>
        <p:nvSpPr>
          <p:cNvPr id="14" name="Platshållare för bildnummer 13"/>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531464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8" name="Platshållare för datum 7"/>
          <p:cNvSpPr>
            <a:spLocks noGrp="1"/>
          </p:cNvSpPr>
          <p:nvPr>
            <p:ph type="dt" sz="half" idx="10"/>
          </p:nvPr>
        </p:nvSpPr>
        <p:spPr/>
        <p:txBody>
          <a:bodyPr/>
          <a:lstStyle/>
          <a:p>
            <a:r>
              <a:rPr lang="sv-SE"/>
              <a:t>20XX-XX-XX</a:t>
            </a:r>
            <a:endParaRPr lang="sv-SE" dirty="0"/>
          </a:p>
        </p:txBody>
      </p:sp>
      <p:sp>
        <p:nvSpPr>
          <p:cNvPr id="9" name="Platshållare för sidfot 8"/>
          <p:cNvSpPr>
            <a:spLocks noGrp="1"/>
          </p:cNvSpPr>
          <p:nvPr>
            <p:ph type="ftr" sz="quarter" idx="11"/>
          </p:nvPr>
        </p:nvSpPr>
        <p:spPr/>
        <p:txBody>
          <a:bodyPr/>
          <a:lstStyle/>
          <a:p>
            <a:r>
              <a:rPr lang="sv-SE"/>
              <a:t>Skriv eventuell sidfot här</a:t>
            </a:r>
            <a:endParaRPr lang="sv-SE" dirty="0"/>
          </a:p>
        </p:txBody>
      </p:sp>
      <p:sp>
        <p:nvSpPr>
          <p:cNvPr id="10" name="Platshållare för bildnummer 9"/>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517948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Kapitelsida - Lila">
    <p:bg>
      <p:bgPr>
        <a:solidFill>
          <a:schemeClr val="accent4"/>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7" name="Bildobjekt 6"/>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4016499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Kapitelsida - Grön">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7859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apitelsida - Rosa">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169118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sida-svart logo för ljus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Bildobjekt 9"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Tree>
    <p:extLst>
      <p:ext uri="{BB962C8B-B14F-4D97-AF65-F5344CB8AC3E}">
        <p14:creationId xmlns:p14="http://schemas.microsoft.com/office/powerpoint/2010/main" val="963340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Kapitelsida - Blå">
    <p:bg>
      <p:bgPr>
        <a:solidFill>
          <a:schemeClr val="accent5"/>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923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Årshjul - Ros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3048" y="1524198"/>
            <a:ext cx="4565904" cy="4565904"/>
          </a:xfrm>
          <a:prstGeom prst="rect">
            <a:avLst/>
          </a:prstGeom>
        </p:spPr>
      </p:pic>
      <p:sp>
        <p:nvSpPr>
          <p:cNvPr id="25" name="Text Placeholder 23"/>
          <p:cNvSpPr>
            <a:spLocks noGrp="1"/>
          </p:cNvSpPr>
          <p:nvPr>
            <p:ph type="body" sz="quarter" idx="14" hasCustomPrompt="1"/>
          </p:nvPr>
        </p:nvSpPr>
        <p:spPr>
          <a:xfrm>
            <a:off x="4485654"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15" hasCustomPrompt="1"/>
          </p:nvPr>
        </p:nvSpPr>
        <p:spPr>
          <a:xfrm>
            <a:off x="5021310" y="340877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16" hasCustomPrompt="1"/>
          </p:nvPr>
        </p:nvSpPr>
        <p:spPr>
          <a:xfrm>
            <a:off x="3990914" y="31049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17" hasCustomPrompt="1"/>
          </p:nvPr>
        </p:nvSpPr>
        <p:spPr>
          <a:xfrm>
            <a:off x="4485654"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18" hasCustomPrompt="1"/>
          </p:nvPr>
        </p:nvSpPr>
        <p:spPr>
          <a:xfrm>
            <a:off x="4865745"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19" hasCustomPrompt="1"/>
          </p:nvPr>
        </p:nvSpPr>
        <p:spPr>
          <a:xfrm>
            <a:off x="5234737" y="295178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20" hasCustomPrompt="1"/>
          </p:nvPr>
        </p:nvSpPr>
        <p:spPr>
          <a:xfrm>
            <a:off x="5414757" y="170043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21" hasCustomPrompt="1"/>
          </p:nvPr>
        </p:nvSpPr>
        <p:spPr>
          <a:xfrm>
            <a:off x="5518300" y="220843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22" hasCustomPrompt="1"/>
          </p:nvPr>
        </p:nvSpPr>
        <p:spPr>
          <a:xfrm>
            <a:off x="5710105" y="271167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23" hasCustomPrompt="1"/>
          </p:nvPr>
        </p:nvSpPr>
        <p:spPr>
          <a:xfrm>
            <a:off x="6384032" y="17008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24" hasCustomPrompt="1"/>
          </p:nvPr>
        </p:nvSpPr>
        <p:spPr>
          <a:xfrm>
            <a:off x="6312024" y="22048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3" name="Text Placeholder 23"/>
          <p:cNvSpPr>
            <a:spLocks noGrp="1"/>
          </p:cNvSpPr>
          <p:nvPr>
            <p:ph type="body" sz="quarter" idx="25" hasCustomPrompt="1"/>
          </p:nvPr>
        </p:nvSpPr>
        <p:spPr>
          <a:xfrm>
            <a:off x="6132004" y="27089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4" name="Text Placeholder 23"/>
          <p:cNvSpPr>
            <a:spLocks noGrp="1"/>
          </p:cNvSpPr>
          <p:nvPr>
            <p:ph type="body" sz="quarter" idx="26" hasCustomPrompt="1"/>
          </p:nvPr>
        </p:nvSpPr>
        <p:spPr>
          <a:xfrm>
            <a:off x="6592438" y="29635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5" name="Text Placeholder 23"/>
          <p:cNvSpPr>
            <a:spLocks noGrp="1"/>
          </p:cNvSpPr>
          <p:nvPr>
            <p:ph type="body" sz="quarter" idx="27" hasCustomPrompt="1"/>
          </p:nvPr>
        </p:nvSpPr>
        <p:spPr>
          <a:xfrm>
            <a:off x="6960904"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6" name="Text Placeholder 23"/>
          <p:cNvSpPr>
            <a:spLocks noGrp="1"/>
          </p:cNvSpPr>
          <p:nvPr>
            <p:ph type="body" sz="quarter" idx="28" hasCustomPrompt="1"/>
          </p:nvPr>
        </p:nvSpPr>
        <p:spPr>
          <a:xfrm>
            <a:off x="7329365"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256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35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2" hasCustomPrompt="1"/>
          </p:nvPr>
        </p:nvSpPr>
        <p:spPr>
          <a:xfrm>
            <a:off x="6816080" y="383411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3" hasCustomPrompt="1"/>
          </p:nvPr>
        </p:nvSpPr>
        <p:spPr>
          <a:xfrm>
            <a:off x="7341521" y="397731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4" hasCustomPrompt="1"/>
          </p:nvPr>
        </p:nvSpPr>
        <p:spPr>
          <a:xfrm>
            <a:off x="7849948" y="407707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5" hasCustomPrompt="1"/>
          </p:nvPr>
        </p:nvSpPr>
        <p:spPr>
          <a:xfrm>
            <a:off x="6577047" y="429734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6" hasCustomPrompt="1"/>
          </p:nvPr>
        </p:nvSpPr>
        <p:spPr>
          <a:xfrm>
            <a:off x="6952478"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7" hasCustomPrompt="1"/>
          </p:nvPr>
        </p:nvSpPr>
        <p:spPr>
          <a:xfrm>
            <a:off x="733446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8" hasCustomPrompt="1"/>
          </p:nvPr>
        </p:nvSpPr>
        <p:spPr>
          <a:xfrm>
            <a:off x="6132004" y="452684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7" name="Text Placeholder 23"/>
          <p:cNvSpPr>
            <a:spLocks noGrp="1"/>
          </p:cNvSpPr>
          <p:nvPr>
            <p:ph type="body" sz="quarter" idx="39" hasCustomPrompt="1"/>
          </p:nvPr>
        </p:nvSpPr>
        <p:spPr>
          <a:xfrm>
            <a:off x="6312024"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8" name="Text Placeholder 23"/>
          <p:cNvSpPr>
            <a:spLocks noGrp="1"/>
          </p:cNvSpPr>
          <p:nvPr>
            <p:ph type="body" sz="quarter" idx="40" hasCustomPrompt="1"/>
          </p:nvPr>
        </p:nvSpPr>
        <p:spPr>
          <a:xfrm>
            <a:off x="6456040" y="551723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9" name="Text Placeholder 23"/>
          <p:cNvSpPr>
            <a:spLocks noGrp="1"/>
          </p:cNvSpPr>
          <p:nvPr>
            <p:ph type="body" sz="quarter" idx="41" hasCustomPrompt="1"/>
          </p:nvPr>
        </p:nvSpPr>
        <p:spPr>
          <a:xfrm>
            <a:off x="5021344" y="384308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0" name="Text Placeholder 23"/>
          <p:cNvSpPr>
            <a:spLocks noGrp="1"/>
          </p:cNvSpPr>
          <p:nvPr>
            <p:ph type="body" sz="quarter" idx="42" hasCustomPrompt="1"/>
          </p:nvPr>
        </p:nvSpPr>
        <p:spPr>
          <a:xfrm>
            <a:off x="4505705" y="401413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1" name="Text Placeholder 23"/>
          <p:cNvSpPr>
            <a:spLocks noGrp="1"/>
          </p:cNvSpPr>
          <p:nvPr>
            <p:ph type="body" sz="quarter" idx="43" hasCustomPrompt="1"/>
          </p:nvPr>
        </p:nvSpPr>
        <p:spPr>
          <a:xfrm>
            <a:off x="3989259" y="412435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2" name="Text Placeholder 23"/>
          <p:cNvSpPr>
            <a:spLocks noGrp="1"/>
          </p:cNvSpPr>
          <p:nvPr>
            <p:ph type="body" sz="quarter" idx="44" hasCustomPrompt="1"/>
          </p:nvPr>
        </p:nvSpPr>
        <p:spPr>
          <a:xfrm>
            <a:off x="5258440" y="42906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3" name="Text Placeholder 23"/>
          <p:cNvSpPr>
            <a:spLocks noGrp="1"/>
          </p:cNvSpPr>
          <p:nvPr>
            <p:ph type="body" sz="quarter" idx="45" hasCustomPrompt="1"/>
          </p:nvPr>
        </p:nvSpPr>
        <p:spPr>
          <a:xfrm>
            <a:off x="4874697"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4" name="Text Placeholder 23"/>
          <p:cNvSpPr>
            <a:spLocks noGrp="1"/>
          </p:cNvSpPr>
          <p:nvPr>
            <p:ph type="body" sz="quarter" idx="46" hasCustomPrompt="1"/>
          </p:nvPr>
        </p:nvSpPr>
        <p:spPr>
          <a:xfrm>
            <a:off x="451577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5" name="Text Placeholder 23"/>
          <p:cNvSpPr>
            <a:spLocks noGrp="1"/>
          </p:cNvSpPr>
          <p:nvPr>
            <p:ph type="body" sz="quarter" idx="47" hasCustomPrompt="1"/>
          </p:nvPr>
        </p:nvSpPr>
        <p:spPr>
          <a:xfrm>
            <a:off x="5689264" y="4554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6" name="Text Placeholder 23"/>
          <p:cNvSpPr>
            <a:spLocks noGrp="1"/>
          </p:cNvSpPr>
          <p:nvPr>
            <p:ph type="body" sz="quarter" idx="48" hasCustomPrompt="1"/>
          </p:nvPr>
        </p:nvSpPr>
        <p:spPr>
          <a:xfrm>
            <a:off x="5584938" y="503276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7" name="Text Placeholder 23"/>
          <p:cNvSpPr>
            <a:spLocks noGrp="1"/>
          </p:cNvSpPr>
          <p:nvPr>
            <p:ph type="body" sz="quarter" idx="49" hasCustomPrompt="1"/>
          </p:nvPr>
        </p:nvSpPr>
        <p:spPr>
          <a:xfrm>
            <a:off x="5437033" y="559296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26170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Årshjul - Blå">
    <p:spTree>
      <p:nvGrpSpPr>
        <p:cNvPr id="1" name=""/>
        <p:cNvGrpSpPr/>
        <p:nvPr/>
      </p:nvGrpSpPr>
      <p:grpSpPr>
        <a:xfrm>
          <a:off x="0" y="0"/>
          <a:ext cx="0" cy="0"/>
          <a:chOff x="0" y="0"/>
          <a:chExt cx="0" cy="0"/>
        </a:xfrm>
      </p:grpSpPr>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08854" y="1523198"/>
            <a:ext cx="4570098" cy="4570098"/>
          </a:xfrm>
          <a:prstGeom prst="rect">
            <a:avLst/>
          </a:prstGeom>
        </p:spPr>
      </p:pic>
      <p:sp>
        <p:nvSpPr>
          <p:cNvPr id="2" name="Title 1"/>
          <p:cNvSpPr>
            <a:spLocks noGrp="1"/>
          </p:cNvSpPr>
          <p:nvPr>
            <p:ph type="title"/>
          </p:nvPr>
        </p:nvSpPr>
        <p:spPr/>
        <p:txBody>
          <a:bodyPr/>
          <a:lstStyle/>
          <a:p>
            <a:r>
              <a:rPr lang="sv-SE"/>
              <a:t>Klicka här för att ändra format</a:t>
            </a:r>
            <a:endParaRPr lang="en-US"/>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sp>
        <p:nvSpPr>
          <p:cNvPr id="7" name="Text Placeholder 23"/>
          <p:cNvSpPr>
            <a:spLocks noGrp="1"/>
          </p:cNvSpPr>
          <p:nvPr>
            <p:ph type="body" sz="quarter" idx="14" hasCustomPrompt="1"/>
          </p:nvPr>
        </p:nvSpPr>
        <p:spPr>
          <a:xfrm>
            <a:off x="4485654"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8" name="Text Placeholder 23"/>
          <p:cNvSpPr>
            <a:spLocks noGrp="1"/>
          </p:cNvSpPr>
          <p:nvPr>
            <p:ph type="body" sz="quarter" idx="15" hasCustomPrompt="1"/>
          </p:nvPr>
        </p:nvSpPr>
        <p:spPr>
          <a:xfrm>
            <a:off x="5021310" y="341129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9" name="Text Placeholder 23"/>
          <p:cNvSpPr>
            <a:spLocks noGrp="1"/>
          </p:cNvSpPr>
          <p:nvPr>
            <p:ph type="body" sz="quarter" idx="16" hasCustomPrompt="1"/>
          </p:nvPr>
        </p:nvSpPr>
        <p:spPr>
          <a:xfrm>
            <a:off x="3990914" y="31074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0" name="Text Placeholder 23"/>
          <p:cNvSpPr>
            <a:spLocks noGrp="1"/>
          </p:cNvSpPr>
          <p:nvPr>
            <p:ph type="body" sz="quarter" idx="17" hasCustomPrompt="1"/>
          </p:nvPr>
        </p:nvSpPr>
        <p:spPr>
          <a:xfrm>
            <a:off x="4485654"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1" name="Text Placeholder 23"/>
          <p:cNvSpPr>
            <a:spLocks noGrp="1"/>
          </p:cNvSpPr>
          <p:nvPr>
            <p:ph type="body" sz="quarter" idx="18" hasCustomPrompt="1"/>
          </p:nvPr>
        </p:nvSpPr>
        <p:spPr>
          <a:xfrm>
            <a:off x="4865745"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2" name="Text Placeholder 23"/>
          <p:cNvSpPr>
            <a:spLocks noGrp="1"/>
          </p:cNvSpPr>
          <p:nvPr>
            <p:ph type="body" sz="quarter" idx="19" hasCustomPrompt="1"/>
          </p:nvPr>
        </p:nvSpPr>
        <p:spPr>
          <a:xfrm>
            <a:off x="5234737" y="295429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3" name="Text Placeholder 23"/>
          <p:cNvSpPr>
            <a:spLocks noGrp="1"/>
          </p:cNvSpPr>
          <p:nvPr>
            <p:ph type="body" sz="quarter" idx="20" hasCustomPrompt="1"/>
          </p:nvPr>
        </p:nvSpPr>
        <p:spPr>
          <a:xfrm>
            <a:off x="5414757" y="170294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4" name="Text Placeholder 23"/>
          <p:cNvSpPr>
            <a:spLocks noGrp="1"/>
          </p:cNvSpPr>
          <p:nvPr>
            <p:ph type="body" sz="quarter" idx="21" hasCustomPrompt="1"/>
          </p:nvPr>
        </p:nvSpPr>
        <p:spPr>
          <a:xfrm>
            <a:off x="5518300" y="221094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5" name="Text Placeholder 23"/>
          <p:cNvSpPr>
            <a:spLocks noGrp="1"/>
          </p:cNvSpPr>
          <p:nvPr>
            <p:ph type="body" sz="quarter" idx="22" hasCustomPrompt="1"/>
          </p:nvPr>
        </p:nvSpPr>
        <p:spPr>
          <a:xfrm>
            <a:off x="5710105" y="271419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6" name="Text Placeholder 23"/>
          <p:cNvSpPr>
            <a:spLocks noGrp="1"/>
          </p:cNvSpPr>
          <p:nvPr>
            <p:ph type="body" sz="quarter" idx="23" hasCustomPrompt="1"/>
          </p:nvPr>
        </p:nvSpPr>
        <p:spPr>
          <a:xfrm>
            <a:off x="6384032" y="17033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7" name="Text Placeholder 23"/>
          <p:cNvSpPr>
            <a:spLocks noGrp="1"/>
          </p:cNvSpPr>
          <p:nvPr>
            <p:ph type="body" sz="quarter" idx="24" hasCustomPrompt="1"/>
          </p:nvPr>
        </p:nvSpPr>
        <p:spPr>
          <a:xfrm>
            <a:off x="6312024" y="2207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8" name="Text Placeholder 23"/>
          <p:cNvSpPr>
            <a:spLocks noGrp="1"/>
          </p:cNvSpPr>
          <p:nvPr>
            <p:ph type="body" sz="quarter" idx="25" hasCustomPrompt="1"/>
          </p:nvPr>
        </p:nvSpPr>
        <p:spPr>
          <a:xfrm>
            <a:off x="6132004" y="27114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9" name="Text Placeholder 23"/>
          <p:cNvSpPr>
            <a:spLocks noGrp="1"/>
          </p:cNvSpPr>
          <p:nvPr>
            <p:ph type="body" sz="quarter" idx="26" hasCustomPrompt="1"/>
          </p:nvPr>
        </p:nvSpPr>
        <p:spPr>
          <a:xfrm>
            <a:off x="6592438" y="29660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0" name="Text Placeholder 23"/>
          <p:cNvSpPr>
            <a:spLocks noGrp="1"/>
          </p:cNvSpPr>
          <p:nvPr>
            <p:ph type="body" sz="quarter" idx="27" hasCustomPrompt="1"/>
          </p:nvPr>
        </p:nvSpPr>
        <p:spPr>
          <a:xfrm>
            <a:off x="6960904"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1" name="Text Placeholder 23"/>
          <p:cNvSpPr>
            <a:spLocks noGrp="1"/>
          </p:cNvSpPr>
          <p:nvPr>
            <p:ph type="body" sz="quarter" idx="28" hasCustomPrompt="1"/>
          </p:nvPr>
        </p:nvSpPr>
        <p:spPr>
          <a:xfrm>
            <a:off x="7329365"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507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611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5" name="Text Placeholder 23"/>
          <p:cNvSpPr>
            <a:spLocks noGrp="1"/>
          </p:cNvSpPr>
          <p:nvPr>
            <p:ph type="body" sz="quarter" idx="32" hasCustomPrompt="1"/>
          </p:nvPr>
        </p:nvSpPr>
        <p:spPr>
          <a:xfrm>
            <a:off x="6816080" y="383662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3" hasCustomPrompt="1"/>
          </p:nvPr>
        </p:nvSpPr>
        <p:spPr>
          <a:xfrm>
            <a:off x="7341521" y="397983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4" hasCustomPrompt="1"/>
          </p:nvPr>
        </p:nvSpPr>
        <p:spPr>
          <a:xfrm>
            <a:off x="7849948" y="407958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5" hasCustomPrompt="1"/>
          </p:nvPr>
        </p:nvSpPr>
        <p:spPr>
          <a:xfrm>
            <a:off x="6577047" y="429986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6" hasCustomPrompt="1"/>
          </p:nvPr>
        </p:nvSpPr>
        <p:spPr>
          <a:xfrm>
            <a:off x="6952478"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7" hasCustomPrompt="1"/>
          </p:nvPr>
        </p:nvSpPr>
        <p:spPr>
          <a:xfrm>
            <a:off x="733446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8" hasCustomPrompt="1"/>
          </p:nvPr>
        </p:nvSpPr>
        <p:spPr>
          <a:xfrm>
            <a:off x="6132004" y="452935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9" hasCustomPrompt="1"/>
          </p:nvPr>
        </p:nvSpPr>
        <p:spPr>
          <a:xfrm>
            <a:off x="6312024"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40" hasCustomPrompt="1"/>
          </p:nvPr>
        </p:nvSpPr>
        <p:spPr>
          <a:xfrm>
            <a:off x="6456040" y="551974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41" hasCustomPrompt="1"/>
          </p:nvPr>
        </p:nvSpPr>
        <p:spPr>
          <a:xfrm>
            <a:off x="5021344" y="384560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42" hasCustomPrompt="1"/>
          </p:nvPr>
        </p:nvSpPr>
        <p:spPr>
          <a:xfrm>
            <a:off x="4505705" y="401664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43" hasCustomPrompt="1"/>
          </p:nvPr>
        </p:nvSpPr>
        <p:spPr>
          <a:xfrm>
            <a:off x="3989259" y="412686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44" hasCustomPrompt="1"/>
          </p:nvPr>
        </p:nvSpPr>
        <p:spPr>
          <a:xfrm>
            <a:off x="5258440" y="42931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45" hasCustomPrompt="1"/>
          </p:nvPr>
        </p:nvSpPr>
        <p:spPr>
          <a:xfrm>
            <a:off x="4874697"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46" hasCustomPrompt="1"/>
          </p:nvPr>
        </p:nvSpPr>
        <p:spPr>
          <a:xfrm>
            <a:off x="451577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47" hasCustomPrompt="1"/>
          </p:nvPr>
        </p:nvSpPr>
        <p:spPr>
          <a:xfrm>
            <a:off x="5689264" y="45568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48" hasCustomPrompt="1"/>
          </p:nvPr>
        </p:nvSpPr>
        <p:spPr>
          <a:xfrm>
            <a:off x="5584938" y="503528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49" hasCustomPrompt="1"/>
          </p:nvPr>
        </p:nvSpPr>
        <p:spPr>
          <a:xfrm>
            <a:off x="5437033" y="559547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8620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sida -  svart logo grå bakgrund">
    <p:bg>
      <p:bgPr>
        <a:solidFill>
          <a:srgbClr val="F5F3EE"/>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4" name="Platshållare för text 3"/>
          <p:cNvSpPr>
            <a:spLocks noGrp="1"/>
          </p:cNvSpPr>
          <p:nvPr>
            <p:ph type="body" sz="quarter" idx="10" hasCustomPrompt="1"/>
          </p:nvPr>
        </p:nvSpPr>
        <p:spPr>
          <a:xfrm>
            <a:off x="609600" y="1440000"/>
            <a:ext cx="7305600" cy="1753200"/>
          </a:xfrm>
        </p:spPr>
        <p:txBody>
          <a:bodyPr/>
          <a:lstStyle>
            <a:lvl1pPr marL="0" indent="0">
              <a:buNone/>
              <a:defRPr/>
            </a:lvl1pPr>
          </a:lstStyle>
          <a:p>
            <a:r>
              <a:rPr lang="sv-SE" dirty="0"/>
              <a:t>Skriv </a:t>
            </a:r>
            <a:r>
              <a:rPr lang="sv-SE" dirty="0" err="1"/>
              <a:t>ev</a:t>
            </a:r>
            <a:r>
              <a:rPr lang="sv-SE" dirty="0"/>
              <a:t> underrubrik här</a:t>
            </a:r>
          </a:p>
        </p:txBody>
      </p:sp>
      <p:pic>
        <p:nvPicPr>
          <p:cNvPr id="11" name="Bildobjekt 10"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6714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1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4"/>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2"/>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400" y="467862"/>
            <a:ext cx="1368000" cy="468276"/>
          </a:xfrm>
          <a:prstGeom prst="rect">
            <a:avLst/>
          </a:prstGeom>
        </p:spPr>
      </p:pic>
    </p:spTree>
    <p:extLst>
      <p:ext uri="{BB962C8B-B14F-4D97-AF65-F5344CB8AC3E}">
        <p14:creationId xmlns:p14="http://schemas.microsoft.com/office/powerpoint/2010/main" val="268767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2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5"/>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1"/>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3244855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3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2"/>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4"/>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90562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4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1"/>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5"/>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4197635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13" hasCustomPrompt="1"/>
          </p:nvPr>
        </p:nvSpPr>
        <p:spPr>
          <a:xfrm>
            <a:off x="613833" y="5733256"/>
            <a:ext cx="9710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4" name="Platshållare för datum 3"/>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127727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spalter">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09600" y="1440001"/>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406913" y="1440000"/>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text 4"/>
          <p:cNvSpPr>
            <a:spLocks noGrp="1"/>
          </p:cNvSpPr>
          <p:nvPr>
            <p:ph type="body" sz="quarter" idx="13" hasCustomPrompt="1"/>
          </p:nvPr>
        </p:nvSpPr>
        <p:spPr>
          <a:xfrm>
            <a:off x="613832"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0" name="Platshållare för text 4"/>
          <p:cNvSpPr>
            <a:spLocks noGrp="1"/>
          </p:cNvSpPr>
          <p:nvPr>
            <p:ph type="body" sz="quarter" idx="14" hasCustomPrompt="1"/>
          </p:nvPr>
        </p:nvSpPr>
        <p:spPr>
          <a:xfrm>
            <a:off x="6406913"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0"/>
          </p:nvPr>
        </p:nvSpPr>
        <p:spPr/>
        <p:txBody>
          <a:bodyPr/>
          <a:lstStyle/>
          <a:p>
            <a:r>
              <a:rPr lang="sv-SE"/>
              <a:t>20XX-XX-XX</a:t>
            </a:r>
            <a:endParaRPr lang="sv-SE" dirty="0"/>
          </a:p>
        </p:txBody>
      </p:sp>
      <p:sp>
        <p:nvSpPr>
          <p:cNvPr id="12" name="Platshållare för sidfot 11"/>
          <p:cNvSpPr>
            <a:spLocks noGrp="1"/>
          </p:cNvSpPr>
          <p:nvPr>
            <p:ph type="ftr" sz="quarter" idx="11"/>
          </p:nvPr>
        </p:nvSpPr>
        <p:spPr/>
        <p:txBody>
          <a:bodyPr/>
          <a:lstStyle/>
          <a:p>
            <a:r>
              <a:rPr lang="sv-SE"/>
              <a:t>Skriv eventuell sidfot här</a:t>
            </a:r>
            <a:endParaRPr lang="sv-SE" dirty="0"/>
          </a:p>
        </p:txBody>
      </p:sp>
      <p:sp>
        <p:nvSpPr>
          <p:cNvPr id="13" name="Platshållare för bildnummer 12"/>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359906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457200"/>
            <a:ext cx="10972800" cy="831600"/>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609600" y="1440001"/>
            <a:ext cx="9710869" cy="4294050"/>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526400" y="6186018"/>
            <a:ext cx="1056000" cy="144000"/>
          </a:xfrm>
          <a:prstGeom prst="rect">
            <a:avLst/>
          </a:prstGeom>
        </p:spPr>
        <p:txBody>
          <a:bodyPr vert="horz" lIns="0" tIns="0" rIns="0" bIns="0" rtlCol="0" anchor="ctr"/>
          <a:lstStyle>
            <a:lvl1pPr algn="r">
              <a:defRPr sz="800">
                <a:solidFill>
                  <a:schemeClr val="tx1"/>
                </a:solidFill>
              </a:defRPr>
            </a:lvl1pPr>
          </a:lstStyle>
          <a:p>
            <a:r>
              <a:rPr lang="sv-SE"/>
              <a:t>20XX-XX-XX</a:t>
            </a:r>
            <a:endParaRPr lang="sv-SE" dirty="0"/>
          </a:p>
        </p:txBody>
      </p:sp>
      <p:sp>
        <p:nvSpPr>
          <p:cNvPr id="5" name="Platshållare för sidfot 4"/>
          <p:cNvSpPr>
            <a:spLocks noGrp="1"/>
          </p:cNvSpPr>
          <p:nvPr>
            <p:ph type="ftr" sz="quarter" idx="3"/>
          </p:nvPr>
        </p:nvSpPr>
        <p:spPr>
          <a:xfrm>
            <a:off x="2904000" y="6325501"/>
            <a:ext cx="6384000" cy="144000"/>
          </a:xfrm>
          <a:prstGeom prst="rect">
            <a:avLst/>
          </a:prstGeom>
        </p:spPr>
        <p:txBody>
          <a:bodyPr vert="horz" lIns="0" tIns="0" rIns="0" bIns="0" rtlCol="0" anchor="ctr"/>
          <a:lstStyle>
            <a:lvl1pPr algn="ctr">
              <a:defRPr sz="800">
                <a:solidFill>
                  <a:schemeClr val="tx1"/>
                </a:solidFill>
              </a:defRPr>
            </a:lvl1pPr>
          </a:lstStyle>
          <a:p>
            <a:r>
              <a:rPr lang="sv-SE"/>
              <a:t>Skriv eventuell sidfot här</a:t>
            </a:r>
            <a:endParaRPr lang="sv-SE" dirty="0"/>
          </a:p>
        </p:txBody>
      </p:sp>
      <p:sp>
        <p:nvSpPr>
          <p:cNvPr id="6" name="Platshållare för bildnummer 5"/>
          <p:cNvSpPr>
            <a:spLocks noGrp="1"/>
          </p:cNvSpPr>
          <p:nvPr>
            <p:ph type="sldNum" sz="quarter" idx="4"/>
          </p:nvPr>
        </p:nvSpPr>
        <p:spPr>
          <a:xfrm>
            <a:off x="10910400" y="6325501"/>
            <a:ext cx="672000" cy="144000"/>
          </a:xfrm>
          <a:prstGeom prst="rect">
            <a:avLst/>
          </a:prstGeom>
        </p:spPr>
        <p:txBody>
          <a:bodyPr vert="horz" lIns="0" tIns="0" rIns="0" bIns="0" rtlCol="0" anchor="ctr"/>
          <a:lstStyle>
            <a:lvl1pPr algn="r">
              <a:defRPr sz="800">
                <a:solidFill>
                  <a:schemeClr val="tx1"/>
                </a:solidFill>
              </a:defRPr>
            </a:lvl1pPr>
          </a:lstStyle>
          <a:p>
            <a:fld id="{A1FA3D87-4B78-4D5D-8368-DA3305501A4C}" type="slidenum">
              <a:rPr lang="sv-SE" smtClean="0"/>
              <a:pPr/>
              <a:t>‹#›</a:t>
            </a:fld>
            <a:endParaRPr lang="sv-SE" dirty="0"/>
          </a:p>
        </p:txBody>
      </p:sp>
      <p:pic>
        <p:nvPicPr>
          <p:cNvPr id="7" name="Bildobjekt 6" descr="Logo Stockholms Stad"/>
          <p:cNvPicPr>
            <a:picLocks noGrp="1" noRot="1" noChangeAspect="1" noMove="1" noResize="1" noEditPoints="1" noAdjustHandles="1" noChangeArrowheads="1" noChangeShapeType="1" noCrop="1"/>
          </p:cNvPicPr>
          <p:nvPr userDrawn="1"/>
        </p:nvPicPr>
        <p:blipFill>
          <a:blip r:embed="rId24"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338848792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6" r:id="rId3"/>
    <p:sldLayoutId id="2147483657" r:id="rId4"/>
    <p:sldLayoutId id="2147483658" r:id="rId5"/>
    <p:sldLayoutId id="2147483659" r:id="rId6"/>
    <p:sldLayoutId id="2147483660" r:id="rId7"/>
    <p:sldLayoutId id="2147483650" r:id="rId8"/>
    <p:sldLayoutId id="2147483652" r:id="rId9"/>
    <p:sldLayoutId id="2147483664" r:id="rId10"/>
    <p:sldLayoutId id="2147483665" r:id="rId11"/>
    <p:sldLayoutId id="2147483668" r:id="rId12"/>
    <p:sldLayoutId id="2147483667" r:id="rId13"/>
    <p:sldLayoutId id="2147483653" r:id="rId14"/>
    <p:sldLayoutId id="2147483654" r:id="rId15"/>
    <p:sldLayoutId id="2147483655" r:id="rId16"/>
    <p:sldLayoutId id="2147483651" r:id="rId17"/>
    <p:sldLayoutId id="2147483661" r:id="rId18"/>
    <p:sldLayoutId id="2147483662" r:id="rId19"/>
    <p:sldLayoutId id="2147483663" r:id="rId20"/>
    <p:sldLayoutId id="2147483669" r:id="rId21"/>
    <p:sldLayoutId id="2147483670" r:id="rId22"/>
  </p:sldLayoutIdLst>
  <p:hf sldNum="0" hdr="0" ftr="0" dt="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180000" indent="-1800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mn-lt"/>
          <a:ea typeface="+mn-ea"/>
          <a:cs typeface="+mn-cs"/>
        </a:defRPr>
      </a:lvl1pPr>
      <a:lvl2pPr marL="398463" indent="-219075"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2pPr>
      <a:lvl3pPr marL="584200" indent="-195263"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3pPr>
      <a:lvl4pPr marL="812800" indent="-211138"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4pPr>
      <a:lvl5pPr marL="1008063" indent="-21272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_rels/slide1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15.xml"/><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26.emf"/></Relationships>
</file>

<file path=ppt/slides/_rels/slide1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15.xml"/><Relationship Id="rId6" Type="http://schemas.openxmlformats.org/officeDocument/2006/relationships/image" Target="../media/image33.emf"/><Relationship Id="rId5" Type="http://schemas.openxmlformats.org/officeDocument/2006/relationships/image" Target="../media/image32.emf"/><Relationship Id="rId4" Type="http://schemas.openxmlformats.org/officeDocument/2006/relationships/image" Target="../media/image3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11.emf"/><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15.xml"/><Relationship Id="rId6" Type="http://schemas.openxmlformats.org/officeDocument/2006/relationships/image" Target="../media/image11.emf"/><Relationship Id="rId5" Type="http://schemas.openxmlformats.org/officeDocument/2006/relationships/image" Target="../media/image38.emf"/><Relationship Id="rId4" Type="http://schemas.openxmlformats.org/officeDocument/2006/relationships/image" Target="../media/image37.emf"/></Relationships>
</file>

<file path=ppt/slides/_rels/slide22.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15.xml"/><Relationship Id="rId5" Type="http://schemas.openxmlformats.org/officeDocument/2006/relationships/image" Target="../media/image11.emf"/><Relationship Id="rId4" Type="http://schemas.openxmlformats.org/officeDocument/2006/relationships/image" Target="../media/image41.emf"/></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slideLayout" Target="../slideLayouts/slideLayout15.xml"/><Relationship Id="rId6" Type="http://schemas.openxmlformats.org/officeDocument/2006/relationships/image" Target="../media/image46.emf"/><Relationship Id="rId5" Type="http://schemas.openxmlformats.org/officeDocument/2006/relationships/image" Target="../media/image45.emf"/><Relationship Id="rId4" Type="http://schemas.openxmlformats.org/officeDocument/2006/relationships/image" Target="../media/image44.emf"/></Relationships>
</file>

<file path=ppt/slides/_rels/slide25.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15.xml"/><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49.emf"/></Relationships>
</file>

<file path=ppt/slides/_rels/slide26.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slideLayout" Target="../slideLayouts/slideLayout15.xml"/><Relationship Id="rId6" Type="http://schemas.openxmlformats.org/officeDocument/2006/relationships/image" Target="../media/image56.emf"/><Relationship Id="rId5" Type="http://schemas.openxmlformats.org/officeDocument/2006/relationships/image" Target="../media/image55.emf"/><Relationship Id="rId4" Type="http://schemas.openxmlformats.org/officeDocument/2006/relationships/image" Target="../media/image54.emf"/></Relationships>
</file>

<file path=ppt/slides/_rels/slide27.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slideLayout" Target="../slideLayouts/slideLayout15.xml"/><Relationship Id="rId6" Type="http://schemas.openxmlformats.org/officeDocument/2006/relationships/image" Target="../media/image61.emf"/><Relationship Id="rId5" Type="http://schemas.openxmlformats.org/officeDocument/2006/relationships/image" Target="../media/image60.emf"/><Relationship Id="rId4" Type="http://schemas.openxmlformats.org/officeDocument/2006/relationships/image" Target="../media/image59.emf"/></Relationships>
</file>

<file path=ppt/slides/_rels/slide28.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slideLayout" Target="../slideLayouts/slideLayout15.xml"/><Relationship Id="rId6" Type="http://schemas.openxmlformats.org/officeDocument/2006/relationships/image" Target="../media/image51.emf"/><Relationship Id="rId5" Type="http://schemas.openxmlformats.org/officeDocument/2006/relationships/image" Target="../media/image65.emf"/><Relationship Id="rId4" Type="http://schemas.openxmlformats.org/officeDocument/2006/relationships/image" Target="../media/image64.emf"/></Relationships>
</file>

<file path=ppt/slides/_rels/slide29.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66.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15.xml"/><Relationship Id="rId6" Type="http://schemas.openxmlformats.org/officeDocument/2006/relationships/image" Target="../media/image71.emf"/><Relationship Id="rId5" Type="http://schemas.openxmlformats.org/officeDocument/2006/relationships/image" Target="../media/image70.emf"/><Relationship Id="rId4" Type="http://schemas.openxmlformats.org/officeDocument/2006/relationships/image" Target="../media/image69.emf"/></Relationships>
</file>

<file path=ppt/slides/_rels/slide31.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emf"/><Relationship Id="rId1" Type="http://schemas.openxmlformats.org/officeDocument/2006/relationships/slideLayout" Target="../slideLayouts/slideLayout15.xml"/><Relationship Id="rId5" Type="http://schemas.openxmlformats.org/officeDocument/2006/relationships/image" Target="../media/image51.emf"/><Relationship Id="rId4" Type="http://schemas.openxmlformats.org/officeDocument/2006/relationships/image" Target="../media/image74.emf"/></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75.emf"/><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79.emf"/><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image" Target="../media/image81.emf"/><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3.emf"/><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image" Target="../media/image85.emf"/><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emf"/><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emf"/><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96.emf"/><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98.emf"/><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101.emf"/><Relationship Id="rId2" Type="http://schemas.openxmlformats.org/officeDocument/2006/relationships/image" Target="../media/image100.emf"/><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102.emf"/><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image" Target="../media/image103.emf"/><Relationship Id="rId1" Type="http://schemas.openxmlformats.org/officeDocument/2006/relationships/slideLayout" Target="../slideLayouts/slideLayout15.xml"/><Relationship Id="rId4" Type="http://schemas.openxmlformats.org/officeDocument/2006/relationships/image" Target="../media/image10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106.emf"/><Relationship Id="rId1" Type="http://schemas.openxmlformats.org/officeDocument/2006/relationships/slideLayout" Target="../slideLayouts/slideLayout15.xml"/><Relationship Id="rId4" Type="http://schemas.openxmlformats.org/officeDocument/2006/relationships/image" Target="../media/image108.emf"/></Relationships>
</file>

<file path=ppt/slides/_rels/slide51.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image" Target="../media/image110.emf"/><Relationship Id="rId1" Type="http://schemas.openxmlformats.org/officeDocument/2006/relationships/slideLayout" Target="../slideLayouts/slideLayout15.xml"/><Relationship Id="rId4" Type="http://schemas.openxmlformats.org/officeDocument/2006/relationships/image" Target="../media/image112.emf"/></Relationships>
</file>

<file path=ppt/slides/_rels/slide53.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image" Target="../media/image113.emf"/><Relationship Id="rId1" Type="http://schemas.openxmlformats.org/officeDocument/2006/relationships/slideLayout" Target="../slideLayouts/slideLayout15.xml"/><Relationship Id="rId4" Type="http://schemas.openxmlformats.org/officeDocument/2006/relationships/image" Target="../media/image115.emf"/></Relationships>
</file>

<file path=ppt/slides/_rels/slide54.x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image" Target="../media/image116.emf"/><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119.emf"/><Relationship Id="rId2" Type="http://schemas.openxmlformats.org/officeDocument/2006/relationships/image" Target="../media/image118.emf"/><Relationship Id="rId1" Type="http://schemas.openxmlformats.org/officeDocument/2006/relationships/slideLayout" Target="../slideLayouts/slideLayout15.xml"/><Relationship Id="rId4" Type="http://schemas.openxmlformats.org/officeDocument/2006/relationships/image" Target="../media/image120.emf"/></Relationships>
</file>

<file path=ppt/slides/_rels/slide56.xml.rels><?xml version="1.0" encoding="UTF-8" standalone="yes"?>
<Relationships xmlns="http://schemas.openxmlformats.org/package/2006/relationships"><Relationship Id="rId3" Type="http://schemas.openxmlformats.org/officeDocument/2006/relationships/image" Target="../media/image122.emf"/><Relationship Id="rId2" Type="http://schemas.openxmlformats.org/officeDocument/2006/relationships/image" Target="../media/image121.emf"/><Relationship Id="rId1" Type="http://schemas.openxmlformats.org/officeDocument/2006/relationships/slideLayout" Target="../slideLayouts/slideLayout15.xml"/><Relationship Id="rId4" Type="http://schemas.openxmlformats.org/officeDocument/2006/relationships/image" Target="../media/image123.emf"/></Relationships>
</file>

<file path=ppt/slides/_rels/slide57.xml.rels><?xml version="1.0" encoding="UTF-8" standalone="yes"?>
<Relationships xmlns="http://schemas.openxmlformats.org/package/2006/relationships"><Relationship Id="rId3" Type="http://schemas.openxmlformats.org/officeDocument/2006/relationships/image" Target="../media/image125.emf"/><Relationship Id="rId2" Type="http://schemas.openxmlformats.org/officeDocument/2006/relationships/image" Target="../media/image124.emf"/><Relationship Id="rId1" Type="http://schemas.openxmlformats.org/officeDocument/2006/relationships/slideLayout" Target="../slideLayouts/slideLayout15.xml"/><Relationship Id="rId4" Type="http://schemas.openxmlformats.org/officeDocument/2006/relationships/image" Target="../media/image126.emf"/></Relationships>
</file>

<file path=ppt/slides/_rels/slide58.xml.rels><?xml version="1.0" encoding="UTF-8" standalone="yes"?>
<Relationships xmlns="http://schemas.openxmlformats.org/package/2006/relationships"><Relationship Id="rId3" Type="http://schemas.openxmlformats.org/officeDocument/2006/relationships/image" Target="../media/image128.emf"/><Relationship Id="rId2" Type="http://schemas.openxmlformats.org/officeDocument/2006/relationships/image" Target="../media/image127.emf"/><Relationship Id="rId1" Type="http://schemas.openxmlformats.org/officeDocument/2006/relationships/slideLayout" Target="../slideLayouts/slideLayout15.xml"/><Relationship Id="rId4" Type="http://schemas.openxmlformats.org/officeDocument/2006/relationships/image" Target="../media/image129.emf"/></Relationships>
</file>

<file path=ppt/slides/_rels/slide59.xml.rels><?xml version="1.0" encoding="UTF-8" standalone="yes"?>
<Relationships xmlns="http://schemas.openxmlformats.org/package/2006/relationships"><Relationship Id="rId2" Type="http://schemas.openxmlformats.org/officeDocument/2006/relationships/image" Target="../media/image130.emf"/><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31.emf"/><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132.emf"/><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sv-SE" dirty="0"/>
              <a:t>Medborgarundersökning 2026</a:t>
            </a:r>
          </a:p>
        </p:txBody>
      </p:sp>
      <p:sp>
        <p:nvSpPr>
          <p:cNvPr id="5" name="Underrubrik 4"/>
          <p:cNvSpPr>
            <a:spLocks noGrp="1"/>
          </p:cNvSpPr>
          <p:nvPr>
            <p:ph type="subTitle" idx="1"/>
          </p:nvPr>
        </p:nvSpPr>
        <p:spPr/>
        <p:txBody>
          <a:bodyPr/>
          <a:lstStyle/>
          <a:p>
            <a:r>
              <a:rPr lang="sv-SE"/>
              <a:t>Stadsdelsrapport Skärholmen</a:t>
            </a:r>
            <a:endParaRPr lang="sv-SE" dirty="0"/>
          </a:p>
          <a:p>
            <a:r>
              <a:rPr lang="sv-SE" sz="1600" dirty="0"/>
              <a:t>Genomförd av Origo Group maj/juni 2026</a:t>
            </a:r>
          </a:p>
        </p:txBody>
      </p:sp>
    </p:spTree>
    <p:extLst>
      <p:ext uri="{BB962C8B-B14F-4D97-AF65-F5344CB8AC3E}">
        <p14:creationId xmlns:p14="http://schemas.microsoft.com/office/powerpoint/2010/main" val="460832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Spindeldiagram</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a:t>
            </a:r>
          </a:p>
        </p:txBody>
      </p:sp>
      <p:pic>
        <p:nvPicPr>
          <p:cNvPr id="4" name="Platshållare för bild 3">
            <a:extLst>
              <a:ext uri="{FF2B5EF4-FFF2-40B4-BE49-F238E27FC236}">
                <a16:creationId xmlns:a16="http://schemas.microsoft.com/office/drawing/2014/main" id="{89ED1F0F-DDDB-5CA4-687E-6B3328EDC3FE}"/>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600" y="4418012"/>
            <a:ext cx="3652800" cy="1980000"/>
          </a:xfrm>
          <a:solidFill>
            <a:schemeClr val="accent4"/>
          </a:solidFill>
        </p:spPr>
      </p:pic>
    </p:spTree>
    <p:extLst>
      <p:ext uri="{BB962C8B-B14F-4D97-AF65-F5344CB8AC3E}">
        <p14:creationId xmlns:p14="http://schemas.microsoft.com/office/powerpoint/2010/main" val="781984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599"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11</a:t>
            </a:fld>
            <a:endParaRPr lang="sv-SE" dirty="0"/>
          </a:p>
        </p:txBody>
      </p:sp>
      <p:pic>
        <p:nvPicPr>
          <p:cNvPr id="3" name="Bildobjekt 2" descr="Spindeldiagram som visar andelen instämmande för frågor kring stadsdelen fördelat de tre senaste åren.">
            <a:extLst>
              <a:ext uri="{FF2B5EF4-FFF2-40B4-BE49-F238E27FC236}">
                <a16:creationId xmlns:a16="http://schemas.microsoft.com/office/drawing/2014/main" id="{78F7A801-3380-DB6C-8B2B-A879D108C665}"/>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2181009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12</a:t>
            </a:fld>
            <a:endParaRPr lang="sv-SE" dirty="0"/>
          </a:p>
        </p:txBody>
      </p:sp>
      <p:pic>
        <p:nvPicPr>
          <p:cNvPr id="4" name="Bildobjekt 3" descr="Spindeldiagram som visar andelen instämmande för frågor kring stadsdelen fördelat de tre senaste åren.">
            <a:extLst>
              <a:ext uri="{FF2B5EF4-FFF2-40B4-BE49-F238E27FC236}">
                <a16:creationId xmlns:a16="http://schemas.microsoft.com/office/drawing/2014/main" id="{BC2016D3-C611-9CCF-2262-5D694DB28F56}"/>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1419206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Stockholms stad,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13</a:t>
            </a:fld>
            <a:endParaRPr lang="sv-SE" dirty="0"/>
          </a:p>
        </p:txBody>
      </p:sp>
      <p:pic>
        <p:nvPicPr>
          <p:cNvPr id="3" name="Bildobjekt 2" descr="Spindeldiagram som visar andelen instämmande för frågor kring Stockholms stad fördelat de tre senaste åren.">
            <a:extLst>
              <a:ext uri="{FF2B5EF4-FFF2-40B4-BE49-F238E27FC236}">
                <a16:creationId xmlns:a16="http://schemas.microsoft.com/office/drawing/2014/main" id="{BFBCE479-021B-DC5B-82C3-AF030D51C09A}"/>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3369520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tio senaste mätningarna.</a:t>
            </a:r>
          </a:p>
        </p:txBody>
      </p:sp>
      <p:pic>
        <p:nvPicPr>
          <p:cNvPr id="9" name="Platshållare för bild 3">
            <a:extLst>
              <a:ext uri="{FF2B5EF4-FFF2-40B4-BE49-F238E27FC236}">
                <a16:creationId xmlns:a16="http://schemas.microsoft.com/office/drawing/2014/main" id="{DD5C9FAC-DF6D-5152-666F-8998E380C738}"/>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1842908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C39D5292-23AA-2749-1821-6E789AF01533}"/>
              </a:ext>
            </a:extLst>
          </p:cNvPr>
          <p:cNvSpPr>
            <a:spLocks noGrp="1"/>
          </p:cNvSpPr>
          <p:nvPr>
            <p:ph type="title"/>
          </p:nvPr>
        </p:nvSpPr>
        <p:spPr>
          <a:xfrm>
            <a:off x="609600" y="457200"/>
            <a:ext cx="10972800" cy="831600"/>
          </a:xfrm>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15</a:t>
            </a:fld>
            <a:endParaRPr lang="sv-SE" dirty="0"/>
          </a:p>
        </p:txBody>
      </p:sp>
      <p:grpSp>
        <p:nvGrpSpPr>
          <p:cNvPr id="10" name="Grupp 9" descr="Trenddiagram som visar andelen instämmande över tid. Andel 2026: Skötsel och städning av parker och grönområden: 63 procent för Skärholmen och 72 procent för staden totalt. Snöröjning och sandning av gator och gångvägar: 51 procent för Skärholmen och 44 procent för staden totalt. Rent och städat i min stadsdel: 57 procent för Skärholmen och 68 procent för staden totalt. Trygg i parker och grönområden: 61 procent för Skärholmen och 78 procent för staden totalt.">
            <a:extLst>
              <a:ext uri="{FF2B5EF4-FFF2-40B4-BE49-F238E27FC236}">
                <a16:creationId xmlns:a16="http://schemas.microsoft.com/office/drawing/2014/main" id="{41531248-2DD8-A6FD-835E-C19ED4FA3766}"/>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185BBE02-FF03-0B22-65C5-41C86776252F}"/>
                </a:ext>
              </a:extLst>
            </p:cNvPr>
            <p:cNvPicPr/>
            <p:nvPr/>
          </p:nvPicPr>
          <p:blipFill>
            <a:blip r:embed="rId2"/>
            <a:stretch>
              <a:fillRect/>
            </a:stretch>
          </p:blipFill>
          <p:spPr>
            <a:xfrm>
              <a:off x="3949700" y="6153150"/>
              <a:ext cx="4594225" cy="631825"/>
            </a:xfrm>
            <a:prstGeom prst="rect">
              <a:avLst/>
            </a:prstGeom>
          </p:spPr>
        </p:pic>
        <p:pic>
          <p:nvPicPr>
            <p:cNvPr id="13" name="Bildobjekt 12">
              <a:extLst>
                <a:ext uri="{FF2B5EF4-FFF2-40B4-BE49-F238E27FC236}">
                  <a16:creationId xmlns:a16="http://schemas.microsoft.com/office/drawing/2014/main" id="{B6D1A8D3-091C-97D6-15C7-3824402D65D3}"/>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BB6173C2-0DC1-BB69-2AB3-B8BDA978917A}"/>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EE4BD1FE-CA2C-41BA-7A01-161F78A1396E}"/>
                </a:ext>
              </a:extLst>
            </p:cNvPr>
            <p:cNvPicPr/>
            <p:nvPr/>
          </p:nvPicPr>
          <p:blipFill>
            <a:blip r:embed="rId5"/>
            <a:stretch>
              <a:fillRect/>
            </a:stretch>
          </p:blipFill>
          <p:spPr>
            <a:xfrm>
              <a:off x="552450" y="3675063"/>
              <a:ext cx="5349875" cy="2179637"/>
            </a:xfrm>
            <a:prstGeom prst="rect">
              <a:avLst/>
            </a:prstGeom>
          </p:spPr>
        </p:pic>
        <p:pic>
          <p:nvPicPr>
            <p:cNvPr id="6" name="Bildobjekt 5">
              <a:extLst>
                <a:ext uri="{FF2B5EF4-FFF2-40B4-BE49-F238E27FC236}">
                  <a16:creationId xmlns:a16="http://schemas.microsoft.com/office/drawing/2014/main" id="{ABAE15C6-3892-DF61-4902-16D1550FDE31}"/>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299671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26D4439-5683-4182-32FE-CAC5DB2C8DCB}"/>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16</a:t>
            </a:fld>
            <a:endParaRPr lang="sv-SE" dirty="0"/>
          </a:p>
        </p:txBody>
      </p:sp>
      <p:grpSp>
        <p:nvGrpSpPr>
          <p:cNvPr id="7" name="Grupp 6" descr="Trenddiagram som visar andelen instämmande över tid. Andel 2026: Trygg när jag går ensam hem på kvällen: 48 procent för Skärholmen och 69 procent för staden totalt. Tryggt att bo i min stadsdel: 57 procent för Skärholmen och 83 procent för staden totalt. Förtroende för stadsdelsförvaltningen: 32 procent för Skärholmen och 40 procent för staden totalt. Barn och ungdomar kan ta del av kultur: 63 procent för Skärholmen och 65 procent för staden totalt.">
            <a:extLst>
              <a:ext uri="{FF2B5EF4-FFF2-40B4-BE49-F238E27FC236}">
                <a16:creationId xmlns:a16="http://schemas.microsoft.com/office/drawing/2014/main" id="{02CF9906-B83C-0CC9-FFC9-2BB43B2C928D}"/>
              </a:ext>
            </a:extLst>
          </p:cNvPr>
          <p:cNvGrpSpPr/>
          <p:nvPr/>
        </p:nvGrpSpPr>
        <p:grpSpPr>
          <a:xfrm>
            <a:off x="552450" y="1173163"/>
            <a:ext cx="11153775" cy="5467350"/>
            <a:chOff x="552450" y="1173163"/>
            <a:chExt cx="11153775" cy="5467350"/>
          </a:xfrm>
        </p:grpSpPr>
        <p:pic>
          <p:nvPicPr>
            <p:cNvPr id="14" name="Bildobjekt 13">
              <a:extLst>
                <a:ext uri="{FF2B5EF4-FFF2-40B4-BE49-F238E27FC236}">
                  <a16:creationId xmlns:a16="http://schemas.microsoft.com/office/drawing/2014/main" id="{B04EAB26-16BD-70F8-05A0-E3DC50B7F54E}"/>
                </a:ext>
              </a:extLst>
            </p:cNvPr>
            <p:cNvPicPr/>
            <p:nvPr/>
          </p:nvPicPr>
          <p:blipFill>
            <a:blip r:embed="rId2"/>
            <a:stretch>
              <a:fillRect/>
            </a:stretch>
          </p:blipFill>
          <p:spPr>
            <a:xfrm>
              <a:off x="4237038" y="6010275"/>
              <a:ext cx="4594225" cy="630238"/>
            </a:xfrm>
            <a:prstGeom prst="rect">
              <a:avLst/>
            </a:prstGeom>
          </p:spPr>
        </p:pic>
        <p:pic>
          <p:nvPicPr>
            <p:cNvPr id="13" name="Bildobjekt 12">
              <a:extLst>
                <a:ext uri="{FF2B5EF4-FFF2-40B4-BE49-F238E27FC236}">
                  <a16:creationId xmlns:a16="http://schemas.microsoft.com/office/drawing/2014/main" id="{A4F01430-5BE5-0C97-39DC-A4E6A31C89E2}"/>
                </a:ext>
              </a:extLst>
            </p:cNvPr>
            <p:cNvPicPr/>
            <p:nvPr/>
          </p:nvPicPr>
          <p:blipFill>
            <a:blip r:embed="rId3"/>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3C9914F0-0239-EB2F-58EE-0F788E71F4E7}"/>
                </a:ext>
              </a:extLst>
            </p:cNvPr>
            <p:cNvPicPr/>
            <p:nvPr/>
          </p:nvPicPr>
          <p:blipFill>
            <a:blip r:embed="rId4"/>
            <a:stretch>
              <a:fillRect/>
            </a:stretch>
          </p:blipFill>
          <p:spPr>
            <a:xfrm>
              <a:off x="6356350" y="1173163"/>
              <a:ext cx="5349875" cy="2179637"/>
            </a:xfrm>
            <a:prstGeom prst="rect">
              <a:avLst/>
            </a:prstGeom>
          </p:spPr>
        </p:pic>
        <p:pic>
          <p:nvPicPr>
            <p:cNvPr id="10" name="Bildobjekt 9">
              <a:extLst>
                <a:ext uri="{FF2B5EF4-FFF2-40B4-BE49-F238E27FC236}">
                  <a16:creationId xmlns:a16="http://schemas.microsoft.com/office/drawing/2014/main" id="{EC81CF7E-AC27-6FF0-72D0-CA48E0B94562}"/>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0EEDEBC2-1FFE-C95A-1BA7-80B6DA462320}"/>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2703459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EBAE9F4-7E77-F049-324F-21A329D489B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17</a:t>
            </a:fld>
            <a:endParaRPr lang="sv-SE" dirty="0"/>
          </a:p>
        </p:txBody>
      </p:sp>
      <p:grpSp>
        <p:nvGrpSpPr>
          <p:cNvPr id="7" name="Grupp 6" descr="Trenddiagram som visar andelen instämmande över tid. Andel 2026: Vuxna kan ta del av kultur: 56 procent för Skärholmen och 64 procent för staden totalt. Barn och ungdomar kan utöva kultur: 60 procent för Skärholmen och 63 procent för staden totalt. Vuxna kan utöva kultur: 47 procent för Skärholmen och 56 procent för staden totalt. Möjligheter till aktiviteter i parker och naturområden: 70 procent för Skärholmen och 73 procent för staden totalt.">
            <a:extLst>
              <a:ext uri="{FF2B5EF4-FFF2-40B4-BE49-F238E27FC236}">
                <a16:creationId xmlns:a16="http://schemas.microsoft.com/office/drawing/2014/main" id="{4D3333C0-2E5D-C762-60B5-6D3272A74419}"/>
              </a:ext>
            </a:extLst>
          </p:cNvPr>
          <p:cNvGrpSpPr/>
          <p:nvPr/>
        </p:nvGrpSpPr>
        <p:grpSpPr>
          <a:xfrm>
            <a:off x="552450" y="1173163"/>
            <a:ext cx="11153775" cy="5681662"/>
            <a:chOff x="552450" y="1173163"/>
            <a:chExt cx="11153775" cy="5681662"/>
          </a:xfrm>
        </p:grpSpPr>
        <p:pic>
          <p:nvPicPr>
            <p:cNvPr id="14" name="Bildobjekt 13">
              <a:extLst>
                <a:ext uri="{FF2B5EF4-FFF2-40B4-BE49-F238E27FC236}">
                  <a16:creationId xmlns:a16="http://schemas.microsoft.com/office/drawing/2014/main" id="{18213F9A-BF00-5CF2-5584-624978CD0E98}"/>
                </a:ext>
              </a:extLst>
            </p:cNvPr>
            <p:cNvPicPr/>
            <p:nvPr/>
          </p:nvPicPr>
          <p:blipFill>
            <a:blip r:embed="rId2"/>
            <a:stretch>
              <a:fillRect/>
            </a:stretch>
          </p:blipFill>
          <p:spPr>
            <a:xfrm>
              <a:off x="4237038" y="6223000"/>
              <a:ext cx="4594225" cy="631825"/>
            </a:xfrm>
            <a:prstGeom prst="rect">
              <a:avLst/>
            </a:prstGeom>
          </p:spPr>
        </p:pic>
        <p:pic>
          <p:nvPicPr>
            <p:cNvPr id="13" name="Bildobjekt 12">
              <a:extLst>
                <a:ext uri="{FF2B5EF4-FFF2-40B4-BE49-F238E27FC236}">
                  <a16:creationId xmlns:a16="http://schemas.microsoft.com/office/drawing/2014/main" id="{F1AD9F26-3298-3912-6CC8-BD3E90981C7A}"/>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0E9DE6CD-54D1-B710-9E7B-1082EE28BD71}"/>
                </a:ext>
              </a:extLst>
            </p:cNvPr>
            <p:cNvPicPr/>
            <p:nvPr/>
          </p:nvPicPr>
          <p:blipFill>
            <a:blip r:embed="rId4"/>
            <a:stretch>
              <a:fillRect/>
            </a:stretch>
          </p:blipFill>
          <p:spPr>
            <a:xfrm>
              <a:off x="6356350" y="1173163"/>
              <a:ext cx="5349875" cy="2293937"/>
            </a:xfrm>
            <a:prstGeom prst="rect">
              <a:avLst/>
            </a:prstGeom>
          </p:spPr>
        </p:pic>
        <p:pic>
          <p:nvPicPr>
            <p:cNvPr id="9" name="Bildobjekt 8">
              <a:extLst>
                <a:ext uri="{FF2B5EF4-FFF2-40B4-BE49-F238E27FC236}">
                  <a16:creationId xmlns:a16="http://schemas.microsoft.com/office/drawing/2014/main" id="{C4908013-0BC4-58B6-DAAC-D4BC6DC9028B}"/>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1B3A170A-14A9-7AEB-D75F-DAF59BC6A60B}"/>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1384271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A2A5C90-7B47-0BA6-153F-FB2E1C88CBB0}"/>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18</a:t>
            </a:fld>
            <a:endParaRPr lang="sv-SE" dirty="0"/>
          </a:p>
        </p:txBody>
      </p:sp>
      <p:grpSp>
        <p:nvGrpSpPr>
          <p:cNvPr id="7" name="Grupp 6" descr="Trenddiagram som visar andelen instämmande över tid. Andel 2026: Kulturlivet i min stadsdel är bra: 56 procent för Skärholmen och 55 procent för staden totalt. Finns torg där jag vill vara: 44 procent för Skärholmen och 46 procent för staden totalt. Upplever torgen som välskötta: 46 procent för Skärholmen och 59 procent för staden totalt. Trafikmiljö säker för gående: 72 procent för Skärholmen och 71 procent för staden totalt.">
            <a:extLst>
              <a:ext uri="{FF2B5EF4-FFF2-40B4-BE49-F238E27FC236}">
                <a16:creationId xmlns:a16="http://schemas.microsoft.com/office/drawing/2014/main" id="{3DBC2CA3-92EB-9BD7-EE7B-6E6ADED4889B}"/>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3E22B996-3871-1D66-AF50-35AF290F97B4}"/>
                </a:ext>
              </a:extLst>
            </p:cNvPr>
            <p:cNvPicPr/>
            <p:nvPr/>
          </p:nvPicPr>
          <p:blipFill>
            <a:blip r:embed="rId2"/>
            <a:stretch>
              <a:fillRect/>
            </a:stretch>
          </p:blipFill>
          <p:spPr>
            <a:xfrm>
              <a:off x="4076700" y="6153150"/>
              <a:ext cx="4594225" cy="631825"/>
            </a:xfrm>
            <a:prstGeom prst="rect">
              <a:avLst/>
            </a:prstGeom>
          </p:spPr>
        </p:pic>
        <p:pic>
          <p:nvPicPr>
            <p:cNvPr id="13" name="Bildobjekt 12">
              <a:extLst>
                <a:ext uri="{FF2B5EF4-FFF2-40B4-BE49-F238E27FC236}">
                  <a16:creationId xmlns:a16="http://schemas.microsoft.com/office/drawing/2014/main" id="{C9B274BF-0895-D088-C157-7BFDBE6CAD49}"/>
                </a:ext>
              </a:extLst>
            </p:cNvPr>
            <p:cNvPicPr/>
            <p:nvPr/>
          </p:nvPicPr>
          <p:blipFill>
            <a:blip r:embed="rId3"/>
            <a:stretch>
              <a:fillRect/>
            </a:stretch>
          </p:blipFill>
          <p:spPr>
            <a:xfrm>
              <a:off x="552450" y="1173163"/>
              <a:ext cx="5349875" cy="2179637"/>
            </a:xfrm>
            <a:prstGeom prst="rect">
              <a:avLst/>
            </a:prstGeom>
          </p:spPr>
        </p:pic>
        <p:pic>
          <p:nvPicPr>
            <p:cNvPr id="10" name="Bildobjekt 9">
              <a:extLst>
                <a:ext uri="{FF2B5EF4-FFF2-40B4-BE49-F238E27FC236}">
                  <a16:creationId xmlns:a16="http://schemas.microsoft.com/office/drawing/2014/main" id="{EE2126C9-E4A3-BA54-884A-6FF7EE2B83FA}"/>
                </a:ext>
              </a:extLst>
            </p:cNvPr>
            <p:cNvPicPr/>
            <p:nvPr/>
          </p:nvPicPr>
          <p:blipFill>
            <a:blip r:embed="rId4"/>
            <a:stretch>
              <a:fillRect/>
            </a:stretch>
          </p:blipFill>
          <p:spPr>
            <a:xfrm>
              <a:off x="6356350" y="1173163"/>
              <a:ext cx="5349875" cy="2179637"/>
            </a:xfrm>
            <a:prstGeom prst="rect">
              <a:avLst/>
            </a:prstGeom>
          </p:spPr>
        </p:pic>
        <p:pic>
          <p:nvPicPr>
            <p:cNvPr id="8" name="Bildobjekt 7">
              <a:extLst>
                <a:ext uri="{FF2B5EF4-FFF2-40B4-BE49-F238E27FC236}">
                  <a16:creationId xmlns:a16="http://schemas.microsoft.com/office/drawing/2014/main" id="{2ACE712C-74E4-2744-E930-FC883C22E84C}"/>
                </a:ext>
              </a:extLst>
            </p:cNvPr>
            <p:cNvPicPr/>
            <p:nvPr/>
          </p:nvPicPr>
          <p:blipFill>
            <a:blip r:embed="rId5"/>
            <a:stretch>
              <a:fillRect/>
            </a:stretch>
          </p:blipFill>
          <p:spPr>
            <a:xfrm>
              <a:off x="552450" y="3675063"/>
              <a:ext cx="5349875" cy="2179637"/>
            </a:xfrm>
            <a:prstGeom prst="rect">
              <a:avLst/>
            </a:prstGeom>
          </p:spPr>
        </p:pic>
        <p:pic>
          <p:nvPicPr>
            <p:cNvPr id="4" name="Bildobjekt 3">
              <a:extLst>
                <a:ext uri="{FF2B5EF4-FFF2-40B4-BE49-F238E27FC236}">
                  <a16:creationId xmlns:a16="http://schemas.microsoft.com/office/drawing/2014/main" id="{1AC62381-B943-8EE6-1F15-B7AE94C697F2}"/>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314169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1278AA-998E-23B9-CDEF-5541AC8DD95D}"/>
              </a:ext>
            </a:extLst>
          </p:cNvPr>
          <p:cNvSpPr>
            <a:spLocks noGrp="1"/>
          </p:cNvSpPr>
          <p:nvPr>
            <p:ph type="title"/>
          </p:nvPr>
        </p:nvSpPr>
        <p:spPr/>
        <p:txBody>
          <a:bodyPr/>
          <a:lstStyle/>
          <a:p>
            <a:r>
              <a:rPr lang="sv-SE" dirty="0"/>
              <a:t>Frågor om min stadsdel, trenddiagram över tid</a:t>
            </a:r>
          </a:p>
        </p:txBody>
      </p:sp>
      <p:grpSp>
        <p:nvGrpSpPr>
          <p:cNvPr id="8" name="Grupp 7" descr="Trenddiagram som visar andelen instämmande över tid. Andel 2026: Trafikmiljö säker för cyklister: 69 procent för Skärholmen och 66 procent för staden totalt. Lätt att ta sig fram på cykel: 71 procent för Skärholmen och 76 procent för staden totalt. Påverka beslut om parker, lekplatser, parklekar: 32 procent för Skärholmen och 27 procent för staden totalt. Synpunkter om parker, lekplatser, parklekar: 41 procent för Skärholmen och 33 procent för staden totalt.">
            <a:extLst>
              <a:ext uri="{FF2B5EF4-FFF2-40B4-BE49-F238E27FC236}">
                <a16:creationId xmlns:a16="http://schemas.microsoft.com/office/drawing/2014/main" id="{A9AC3067-3FD0-6153-BBB3-0995C2BFE9EE}"/>
              </a:ext>
            </a:extLst>
          </p:cNvPr>
          <p:cNvGrpSpPr/>
          <p:nvPr/>
        </p:nvGrpSpPr>
        <p:grpSpPr>
          <a:xfrm>
            <a:off x="552450" y="1173163"/>
            <a:ext cx="11153775" cy="5614987"/>
            <a:chOff x="552450" y="1173163"/>
            <a:chExt cx="11153775" cy="5614987"/>
          </a:xfrm>
        </p:grpSpPr>
        <p:pic>
          <p:nvPicPr>
            <p:cNvPr id="13" name="Bildobjekt 12">
              <a:extLst>
                <a:ext uri="{FF2B5EF4-FFF2-40B4-BE49-F238E27FC236}">
                  <a16:creationId xmlns:a16="http://schemas.microsoft.com/office/drawing/2014/main" id="{A69355FF-6BF4-4819-846D-5006F185FDD5}"/>
                </a:ext>
              </a:extLst>
            </p:cNvPr>
            <p:cNvPicPr/>
            <p:nvPr/>
          </p:nvPicPr>
          <p:blipFill>
            <a:blip r:embed="rId2"/>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CD1E7505-9575-EE28-5272-C95450D4CD8E}"/>
                </a:ext>
              </a:extLst>
            </p:cNvPr>
            <p:cNvPicPr/>
            <p:nvPr/>
          </p:nvPicPr>
          <p:blipFill>
            <a:blip r:embed="rId3"/>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8D09815C-29F4-0C0D-0E61-7CC2B2BD5B4B}"/>
                </a:ext>
              </a:extLst>
            </p:cNvPr>
            <p:cNvPicPr/>
            <p:nvPr/>
          </p:nvPicPr>
          <p:blipFill>
            <a:blip r:embed="rId4"/>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60D3A38E-E4B5-A2FB-0BE2-3B92E0068850}"/>
                </a:ext>
              </a:extLst>
            </p:cNvPr>
            <p:cNvPicPr/>
            <p:nvPr/>
          </p:nvPicPr>
          <p:blipFill>
            <a:blip r:embed="rId5"/>
            <a:stretch>
              <a:fillRect/>
            </a:stretch>
          </p:blipFill>
          <p:spPr>
            <a:xfrm>
              <a:off x="6356350" y="3675063"/>
              <a:ext cx="5349875" cy="2179637"/>
            </a:xfrm>
            <a:prstGeom prst="rect">
              <a:avLst/>
            </a:prstGeom>
          </p:spPr>
        </p:pic>
        <p:pic>
          <p:nvPicPr>
            <p:cNvPr id="9" name="Bildobjekt 8">
              <a:extLst>
                <a:ext uri="{FF2B5EF4-FFF2-40B4-BE49-F238E27FC236}">
                  <a16:creationId xmlns:a16="http://schemas.microsoft.com/office/drawing/2014/main" id="{1CFBED6A-E0D0-4917-D5DD-FDC1F1E065A4}"/>
                </a:ext>
              </a:extLst>
            </p:cNvPr>
            <p:cNvPicPr/>
            <p:nvPr/>
          </p:nvPicPr>
          <p:blipFill>
            <a:blip r:embed="rId6"/>
            <a:stretch>
              <a:fillRect/>
            </a:stretch>
          </p:blipFill>
          <p:spPr>
            <a:xfrm>
              <a:off x="4017963" y="6156325"/>
              <a:ext cx="4594225" cy="631825"/>
            </a:xfrm>
            <a:prstGeom prst="rect">
              <a:avLst/>
            </a:prstGeom>
          </p:spPr>
        </p:pic>
      </p:grpSp>
    </p:spTree>
    <p:extLst>
      <p:ext uri="{BB962C8B-B14F-4D97-AF65-F5344CB8AC3E}">
        <p14:creationId xmlns:p14="http://schemas.microsoft.com/office/powerpoint/2010/main" val="226143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56D9B215-74CB-C42B-8139-E1FFE5157206}"/>
              </a:ext>
            </a:extLst>
          </p:cNvPr>
          <p:cNvSpPr>
            <a:spLocks noGrp="1"/>
          </p:cNvSpPr>
          <p:nvPr>
            <p:ph type="ctrTitle"/>
          </p:nvPr>
        </p:nvSpPr>
        <p:spPr/>
        <p:txBody>
          <a:bodyPr/>
          <a:lstStyle/>
          <a:p>
            <a:r>
              <a:rPr lang="sv-SE" dirty="0"/>
              <a:t>Innehåll</a:t>
            </a:r>
          </a:p>
        </p:txBody>
      </p:sp>
      <p:sp>
        <p:nvSpPr>
          <p:cNvPr id="8" name="Platshållare för text 7">
            <a:extLst>
              <a:ext uri="{FF2B5EF4-FFF2-40B4-BE49-F238E27FC236}">
                <a16:creationId xmlns:a16="http://schemas.microsoft.com/office/drawing/2014/main" id="{26A640CB-8B1F-0317-9084-5800DFD55D96}"/>
              </a:ext>
            </a:extLst>
          </p:cNvPr>
          <p:cNvSpPr>
            <a:spLocks noGrp="1"/>
          </p:cNvSpPr>
          <p:nvPr>
            <p:ph type="body" sz="quarter" idx="10"/>
          </p:nvPr>
        </p:nvSpPr>
        <p:spPr/>
        <p:txBody>
          <a:bodyPr/>
          <a:lstStyle/>
          <a:p>
            <a:pPr lvl="1"/>
            <a:r>
              <a:rPr lang="sv-SE" dirty="0"/>
              <a:t>Sammanfattning</a:t>
            </a:r>
          </a:p>
          <a:p>
            <a:pPr lvl="1"/>
            <a:r>
              <a:rPr lang="sv-SE" dirty="0"/>
              <a:t>Teknisk beskrivning</a:t>
            </a:r>
          </a:p>
          <a:p>
            <a:pPr lvl="1"/>
            <a:r>
              <a:rPr lang="sv-SE" dirty="0"/>
              <a:t>Svarsfrekvens</a:t>
            </a:r>
          </a:p>
          <a:p>
            <a:pPr lvl="1"/>
            <a:r>
              <a:rPr lang="sv-SE" dirty="0"/>
              <a:t>Frågelista</a:t>
            </a:r>
          </a:p>
          <a:p>
            <a:pPr lvl="1"/>
            <a:r>
              <a:rPr lang="sv-SE" dirty="0"/>
              <a:t>Resultat</a:t>
            </a:r>
          </a:p>
        </p:txBody>
      </p:sp>
    </p:spTree>
    <p:extLst>
      <p:ext uri="{BB962C8B-B14F-4D97-AF65-F5344CB8AC3E}">
        <p14:creationId xmlns:p14="http://schemas.microsoft.com/office/powerpoint/2010/main" val="3391469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BB6B8-28E3-67C2-748C-2489B3227C79}"/>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69C5FD74-4E7A-8E64-B0FA-BE84418231D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2E189524-F472-F3C6-A9C7-10132ACF3C4F}"/>
              </a:ext>
            </a:extLst>
          </p:cNvPr>
          <p:cNvSpPr>
            <a:spLocks noGrp="1"/>
          </p:cNvSpPr>
          <p:nvPr>
            <p:ph type="sldNum" sz="quarter" idx="12"/>
          </p:nvPr>
        </p:nvSpPr>
        <p:spPr/>
        <p:txBody>
          <a:bodyPr/>
          <a:lstStyle/>
          <a:p>
            <a:fld id="{0BCBA026-1F68-453E-9036-CC352B75EE63}" type="slidenum">
              <a:rPr lang="sv-SE" smtClean="0"/>
              <a:pPr/>
              <a:t>20</a:t>
            </a:fld>
            <a:endParaRPr lang="sv-SE" dirty="0"/>
          </a:p>
        </p:txBody>
      </p:sp>
      <p:grpSp>
        <p:nvGrpSpPr>
          <p:cNvPr id="4" name="Grupp 3" descr="Trenddiagram som visar andelen instämmande över tid. Andel 2026: Delaktig i utveckling av parker, lekplatser, parklekar: 29 procent för Skärholmen och 23 procent för staden totalt.">
            <a:extLst>
              <a:ext uri="{FF2B5EF4-FFF2-40B4-BE49-F238E27FC236}">
                <a16:creationId xmlns:a16="http://schemas.microsoft.com/office/drawing/2014/main" id="{7D8196A9-DBF3-0727-E1ED-FE8B314A212A}"/>
              </a:ext>
            </a:extLst>
          </p:cNvPr>
          <p:cNvGrpSpPr/>
          <p:nvPr/>
        </p:nvGrpSpPr>
        <p:grpSpPr>
          <a:xfrm>
            <a:off x="552450" y="1173163"/>
            <a:ext cx="7840663" cy="5611812"/>
            <a:chOff x="552450" y="1173163"/>
            <a:chExt cx="7840663" cy="5611812"/>
          </a:xfrm>
        </p:grpSpPr>
        <p:pic>
          <p:nvPicPr>
            <p:cNvPr id="8" name="Bildobjekt 7">
              <a:extLst>
                <a:ext uri="{FF2B5EF4-FFF2-40B4-BE49-F238E27FC236}">
                  <a16:creationId xmlns:a16="http://schemas.microsoft.com/office/drawing/2014/main" id="{E5C72D83-45CC-FB29-7592-219D8CCBA684}"/>
                </a:ext>
              </a:extLst>
            </p:cNvPr>
            <p:cNvPicPr/>
            <p:nvPr/>
          </p:nvPicPr>
          <p:blipFill>
            <a:blip r:embed="rId2"/>
            <a:stretch>
              <a:fillRect/>
            </a:stretch>
          </p:blipFill>
          <p:spPr>
            <a:xfrm>
              <a:off x="3798888" y="6153150"/>
              <a:ext cx="4594225" cy="631825"/>
            </a:xfrm>
            <a:prstGeom prst="rect">
              <a:avLst/>
            </a:prstGeom>
          </p:spPr>
        </p:pic>
        <p:pic>
          <p:nvPicPr>
            <p:cNvPr id="7" name="Bildobjekt 6">
              <a:extLst>
                <a:ext uri="{FF2B5EF4-FFF2-40B4-BE49-F238E27FC236}">
                  <a16:creationId xmlns:a16="http://schemas.microsoft.com/office/drawing/2014/main" id="{1BA8E431-6110-F408-E36F-8CECCF608197}"/>
                </a:ext>
              </a:extLst>
            </p:cNvPr>
            <p:cNvPicPr/>
            <p:nvPr/>
          </p:nvPicPr>
          <p:blipFill>
            <a:blip r:embed="rId3"/>
            <a:stretch>
              <a:fillRect/>
            </a:stretch>
          </p:blipFill>
          <p:spPr>
            <a:xfrm>
              <a:off x="552450" y="1173163"/>
              <a:ext cx="5349875" cy="2179637"/>
            </a:xfrm>
            <a:prstGeom prst="rect">
              <a:avLst/>
            </a:prstGeom>
          </p:spPr>
        </p:pic>
      </p:grpSp>
    </p:spTree>
    <p:extLst>
      <p:ext uri="{BB962C8B-B14F-4D97-AF65-F5344CB8AC3E}">
        <p14:creationId xmlns:p14="http://schemas.microsoft.com/office/powerpoint/2010/main" val="4089242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1D2E05-1047-3930-9DAB-A0E157EC627A}"/>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Ren och välstädad stad: 75 procent för Skärholmen och 74 procent för staden totalt. Stadsmiljö som är fin att bo och leva i: 78 procent för Skärholmen och 86 procent för staden totalt. Möjlighet att ta del av Stockholms kulturliv: 69 procent för Skärholmen och 80 procent för staden totalt. Möjlighet att utöva kulturaktiviteter: 66 procent för Skärholmen och 71 procent för staden totalt.">
            <a:extLst>
              <a:ext uri="{FF2B5EF4-FFF2-40B4-BE49-F238E27FC236}">
                <a16:creationId xmlns:a16="http://schemas.microsoft.com/office/drawing/2014/main" id="{AA6DAFBC-7BBD-B3B5-5505-48CFD8EBFA69}"/>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E5A249AC-C073-AA3C-96ED-DB6CFBA012A0}"/>
                </a:ext>
              </a:extLst>
            </p:cNvPr>
            <p:cNvPicPr/>
            <p:nvPr/>
          </p:nvPicPr>
          <p:blipFill>
            <a:blip r:embed="rId2"/>
            <a:stretch>
              <a:fillRect/>
            </a:stretch>
          </p:blipFill>
          <p:spPr>
            <a:xfrm>
              <a:off x="552450" y="1173163"/>
              <a:ext cx="5349875" cy="2179637"/>
            </a:xfrm>
            <a:prstGeom prst="rect">
              <a:avLst/>
            </a:prstGeom>
          </p:spPr>
        </p:pic>
        <p:pic>
          <p:nvPicPr>
            <p:cNvPr id="13" name="Bildobjekt 12">
              <a:extLst>
                <a:ext uri="{FF2B5EF4-FFF2-40B4-BE49-F238E27FC236}">
                  <a16:creationId xmlns:a16="http://schemas.microsoft.com/office/drawing/2014/main" id="{94437B9C-C227-E6DD-FFF7-8DBE5A14053F}"/>
                </a:ext>
              </a:extLst>
            </p:cNvPr>
            <p:cNvPicPr/>
            <p:nvPr/>
          </p:nvPicPr>
          <p:blipFill>
            <a:blip r:embed="rId3"/>
            <a:stretch>
              <a:fillRect/>
            </a:stretch>
          </p:blipFill>
          <p:spPr>
            <a:xfrm>
              <a:off x="552450" y="3675063"/>
              <a:ext cx="5349875" cy="2181225"/>
            </a:xfrm>
            <a:prstGeom prst="rect">
              <a:avLst/>
            </a:prstGeom>
          </p:spPr>
        </p:pic>
        <p:pic>
          <p:nvPicPr>
            <p:cNvPr id="12" name="Bildobjekt 11">
              <a:extLst>
                <a:ext uri="{FF2B5EF4-FFF2-40B4-BE49-F238E27FC236}">
                  <a16:creationId xmlns:a16="http://schemas.microsoft.com/office/drawing/2014/main" id="{8325D5EC-FC1C-82EF-6AA4-1945100C0925}"/>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F6F35331-CEA7-64A2-F67F-8EE9989D5E7D}"/>
                </a:ext>
              </a:extLst>
            </p:cNvPr>
            <p:cNvPicPr/>
            <p:nvPr/>
          </p:nvPicPr>
          <p:blipFill>
            <a:blip r:embed="rId5"/>
            <a:stretch>
              <a:fillRect/>
            </a:stretch>
          </p:blipFill>
          <p:spPr>
            <a:xfrm>
              <a:off x="6356350" y="3675063"/>
              <a:ext cx="5349875" cy="2179637"/>
            </a:xfrm>
            <a:prstGeom prst="rect">
              <a:avLst/>
            </a:prstGeom>
          </p:spPr>
        </p:pic>
        <p:pic>
          <p:nvPicPr>
            <p:cNvPr id="10" name="Bildobjekt 9">
              <a:extLst>
                <a:ext uri="{FF2B5EF4-FFF2-40B4-BE49-F238E27FC236}">
                  <a16:creationId xmlns:a16="http://schemas.microsoft.com/office/drawing/2014/main" id="{A4CFE3EE-BAC9-B3DB-A563-65C60F31AC55}"/>
                </a:ext>
              </a:extLst>
            </p:cNvPr>
            <p:cNvPicPr/>
            <p:nvPr/>
          </p:nvPicPr>
          <p:blipFill>
            <a:blip r:embed="rId6"/>
            <a:stretch>
              <a:fillRect/>
            </a:stretch>
          </p:blipFill>
          <p:spPr>
            <a:xfrm>
              <a:off x="3949700" y="6153150"/>
              <a:ext cx="4594225" cy="631825"/>
            </a:xfrm>
            <a:prstGeom prst="rect">
              <a:avLst/>
            </a:prstGeom>
          </p:spPr>
        </p:pic>
      </p:grpSp>
      <p:sp>
        <p:nvSpPr>
          <p:cNvPr id="9" name="Platshållare för bildnummer 1">
            <a:extLst>
              <a:ext uri="{FF2B5EF4-FFF2-40B4-BE49-F238E27FC236}">
                <a16:creationId xmlns:a16="http://schemas.microsoft.com/office/drawing/2014/main" id="{8B9DDD01-ED3B-9BDF-2AD1-67F2EE901F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21</a:t>
            </a:fld>
            <a:endParaRPr lang="sv-SE" dirty="0"/>
          </a:p>
        </p:txBody>
      </p:sp>
    </p:spTree>
    <p:extLst>
      <p:ext uri="{BB962C8B-B14F-4D97-AF65-F5344CB8AC3E}">
        <p14:creationId xmlns:p14="http://schemas.microsoft.com/office/powerpoint/2010/main" val="4288520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CC21E4-36E2-8EF5-4402-BEB44E84ED1B}"/>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Möjlighet till ledarledd idrott/motion: 66 procent för Skärholmen och 71 procent för staden totalt. Möjlighet att spontanidrotta: 72 procent för Skärholmen och 78 procent för staden totalt. Hitta information om verksamhet och satsningar: 47 procent för Skärholmen och 45 procent för staden totalt.">
            <a:extLst>
              <a:ext uri="{FF2B5EF4-FFF2-40B4-BE49-F238E27FC236}">
                <a16:creationId xmlns:a16="http://schemas.microsoft.com/office/drawing/2014/main" id="{68C0BEB8-77CF-BD8D-C245-1EF35BEB3297}"/>
              </a:ext>
            </a:extLst>
          </p:cNvPr>
          <p:cNvGrpSpPr/>
          <p:nvPr/>
        </p:nvGrpSpPr>
        <p:grpSpPr>
          <a:xfrm>
            <a:off x="552450" y="1173163"/>
            <a:ext cx="11153775" cy="5664200"/>
            <a:chOff x="552450" y="1173163"/>
            <a:chExt cx="11153775" cy="5664200"/>
          </a:xfrm>
        </p:grpSpPr>
        <p:pic>
          <p:nvPicPr>
            <p:cNvPr id="12" name="Bildobjekt 11">
              <a:extLst>
                <a:ext uri="{FF2B5EF4-FFF2-40B4-BE49-F238E27FC236}">
                  <a16:creationId xmlns:a16="http://schemas.microsoft.com/office/drawing/2014/main" id="{62D8E14D-88BE-6C94-27E0-99EA177C90D6}"/>
                </a:ext>
              </a:extLst>
            </p:cNvPr>
            <p:cNvPicPr/>
            <p:nvPr/>
          </p:nvPicPr>
          <p:blipFill>
            <a:blip r:embed="rId2"/>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071A5435-D123-B8B8-7B22-E95544DA2148}"/>
                </a:ext>
              </a:extLst>
            </p:cNvPr>
            <p:cNvPicPr/>
            <p:nvPr/>
          </p:nvPicPr>
          <p:blipFill>
            <a:blip r:embed="rId3"/>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93FCCC18-7A9E-14BC-5689-02551E03E33B}"/>
                </a:ext>
              </a:extLst>
            </p:cNvPr>
            <p:cNvPicPr/>
            <p:nvPr/>
          </p:nvPicPr>
          <p:blipFill>
            <a:blip r:embed="rId4"/>
            <a:stretch>
              <a:fillRect/>
            </a:stretch>
          </p:blipFill>
          <p:spPr>
            <a:xfrm>
              <a:off x="6356350" y="1173163"/>
              <a:ext cx="5349875" cy="2179637"/>
            </a:xfrm>
            <a:prstGeom prst="rect">
              <a:avLst/>
            </a:prstGeom>
          </p:spPr>
        </p:pic>
        <p:pic>
          <p:nvPicPr>
            <p:cNvPr id="9" name="Bildobjekt 8">
              <a:extLst>
                <a:ext uri="{FF2B5EF4-FFF2-40B4-BE49-F238E27FC236}">
                  <a16:creationId xmlns:a16="http://schemas.microsoft.com/office/drawing/2014/main" id="{03713B3F-273F-0FC6-C775-BC4BE2C132B8}"/>
                </a:ext>
              </a:extLst>
            </p:cNvPr>
            <p:cNvPicPr/>
            <p:nvPr/>
          </p:nvPicPr>
          <p:blipFill>
            <a:blip r:embed="rId5"/>
            <a:stretch>
              <a:fillRect/>
            </a:stretch>
          </p:blipFill>
          <p:spPr>
            <a:xfrm>
              <a:off x="4092575" y="6205538"/>
              <a:ext cx="4594225" cy="631825"/>
            </a:xfrm>
            <a:prstGeom prst="rect">
              <a:avLst/>
            </a:prstGeom>
          </p:spPr>
        </p:pic>
      </p:grpSp>
      <p:sp>
        <p:nvSpPr>
          <p:cNvPr id="7" name="Platshållare för bildnummer 1">
            <a:extLst>
              <a:ext uri="{FF2B5EF4-FFF2-40B4-BE49-F238E27FC236}">
                <a16:creationId xmlns:a16="http://schemas.microsoft.com/office/drawing/2014/main" id="{3641ED11-96DD-0F1D-806C-00852DAFBB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22</a:t>
            </a:fld>
            <a:endParaRPr lang="sv-SE" dirty="0"/>
          </a:p>
        </p:txBody>
      </p:sp>
    </p:spTree>
    <p:extLst>
      <p:ext uri="{BB962C8B-B14F-4D97-AF65-F5344CB8AC3E}">
        <p14:creationId xmlns:p14="http://schemas.microsoft.com/office/powerpoint/2010/main" val="1709623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 per kön</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 per kön.</a:t>
            </a:r>
          </a:p>
        </p:txBody>
      </p:sp>
      <p:sp>
        <p:nvSpPr>
          <p:cNvPr id="11" name="Platshållare för bild 10">
            <a:extLst>
              <a:ext uri="{FF2B5EF4-FFF2-40B4-BE49-F238E27FC236}">
                <a16:creationId xmlns:a16="http://schemas.microsoft.com/office/drawing/2014/main" id="{5932CF12-6FDC-CC1D-EEC2-F58430A63355}"/>
              </a:ext>
            </a:extLst>
          </p:cNvPr>
          <p:cNvSpPr>
            <a:spLocks noGrp="1"/>
          </p:cNvSpPr>
          <p:nvPr>
            <p:ph type="pic" sz="quarter" idx="13"/>
          </p:nvPr>
        </p:nvSpPr>
        <p:spPr/>
        <p:txBody>
          <a:bodyPr/>
          <a:lstStyle/>
          <a:p>
            <a:endParaRPr lang="sv-SE"/>
          </a:p>
        </p:txBody>
      </p:sp>
      <p:pic>
        <p:nvPicPr>
          <p:cNvPr id="4" name="Platshållare för bild 3">
            <a:extLst>
              <a:ext uri="{FF2B5EF4-FFF2-40B4-BE49-F238E27FC236}">
                <a16:creationId xmlns:a16="http://schemas.microsoft.com/office/drawing/2014/main" id="{10304882-7EAC-98B8-F19D-82FCA2BBF5AA}"/>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1888323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1283B-9A3A-6665-E318-7DCF3A86439F}"/>
              </a:ext>
            </a:extLst>
          </p:cNvPr>
          <p:cNvSpPr>
            <a:spLocks noGrp="1"/>
          </p:cNvSpPr>
          <p:nvPr>
            <p:ph type="title"/>
          </p:nvPr>
        </p:nvSpPr>
        <p:spPr/>
        <p:txBody>
          <a:bodyPr/>
          <a:lstStyle/>
          <a:p>
            <a:r>
              <a:rPr lang="sv-SE" dirty="0"/>
              <a:t>Frågor om min stadsdel, andel instämmande per kön</a:t>
            </a:r>
          </a:p>
        </p:txBody>
      </p:sp>
      <p:grpSp>
        <p:nvGrpSpPr>
          <p:cNvPr id="8" name="Grupp 7" descr="Trenddiagram som visar andelen instämmande över tid per kön. Andel 2026: Skötsel och städning av parker och grönområden: 66 procent för män och 62 procent för kvinnor. Snöröjning och sandning av gator och gångvägar: 59 procent för män och 43 procent för kvinnor. Rent och städat i min stadsdel: 62 procent för män och 52 procent för kvinnor. Trygg i parker och grönområden: 65 procent för män och 58 procent för kvinnor.">
            <a:extLst>
              <a:ext uri="{FF2B5EF4-FFF2-40B4-BE49-F238E27FC236}">
                <a16:creationId xmlns:a16="http://schemas.microsoft.com/office/drawing/2014/main" id="{7EC49AFE-8C90-EB84-3044-D775EFDEBCE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B9291CB1-0E10-9C9F-5BDF-F2E7EF7BD8E1}"/>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F6F7B3C7-D9D6-BE6A-E390-623A8C347344}"/>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4D0A9E77-9D6D-AD13-7908-0A2B1A32B5D9}"/>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AD415B7C-DC99-6D43-A2FA-9F6478E3F5ED}"/>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365B8863-5D77-477A-4BF2-6F8A5298BDD6}"/>
                </a:ext>
              </a:extLst>
            </p:cNvPr>
            <p:cNvPicPr/>
            <p:nvPr/>
          </p:nvPicPr>
          <p:blipFill>
            <a:blip r:embed="rId6"/>
            <a:stretch>
              <a:fillRect/>
            </a:stretch>
          </p:blipFill>
          <p:spPr>
            <a:xfrm>
              <a:off x="4129088" y="6202363"/>
              <a:ext cx="2941637" cy="320675"/>
            </a:xfrm>
            <a:prstGeom prst="rect">
              <a:avLst/>
            </a:prstGeom>
          </p:spPr>
        </p:pic>
      </p:grpSp>
      <p:sp>
        <p:nvSpPr>
          <p:cNvPr id="9" name="Platshållare för bildnummer 1">
            <a:extLst>
              <a:ext uri="{FF2B5EF4-FFF2-40B4-BE49-F238E27FC236}">
                <a16:creationId xmlns:a16="http://schemas.microsoft.com/office/drawing/2014/main" id="{288549C1-1A84-FCAB-EFE9-E4548E49EAD6}"/>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24</a:t>
            </a:fld>
            <a:endParaRPr lang="sv-SE" dirty="0"/>
          </a:p>
        </p:txBody>
      </p:sp>
    </p:spTree>
    <p:extLst>
      <p:ext uri="{BB962C8B-B14F-4D97-AF65-F5344CB8AC3E}">
        <p14:creationId xmlns:p14="http://schemas.microsoft.com/office/powerpoint/2010/main" val="3374338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2514611-A66F-D127-33C9-190ABBE5772B}"/>
              </a:ext>
            </a:extLst>
          </p:cNvPr>
          <p:cNvSpPr>
            <a:spLocks noGrp="1"/>
          </p:cNvSpPr>
          <p:nvPr>
            <p:ph type="title"/>
          </p:nvPr>
        </p:nvSpPr>
        <p:spPr/>
        <p:txBody>
          <a:bodyPr/>
          <a:lstStyle/>
          <a:p>
            <a:r>
              <a:rPr lang="sv-SE" dirty="0"/>
              <a:t>Frågor om min stadsdel,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25</a:t>
            </a:fld>
            <a:endParaRPr lang="sv-SE" dirty="0"/>
          </a:p>
        </p:txBody>
      </p:sp>
      <p:grpSp>
        <p:nvGrpSpPr>
          <p:cNvPr id="5" name="Grupp 4" descr="Trenddiagram som visar andelen instämmande över tid per kön. Andel 2026: Trygg när jag går ensam hem på kvällen: 58 procent för män och 40 procent för kvinnor. Tryggt att bo i min stadsdel: 58 procent för män och 56 procent för kvinnor. Förtroende för stadsdelsförvaltningen: 37 procent för män och 27 procent för kvinnor. Barn och ungdomar kan ta del av kultur: 58 procent för män och 69 procent för kvinnor.">
            <a:extLst>
              <a:ext uri="{FF2B5EF4-FFF2-40B4-BE49-F238E27FC236}">
                <a16:creationId xmlns:a16="http://schemas.microsoft.com/office/drawing/2014/main" id="{16488298-5401-E841-D0D5-B4A459A1581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603401F4-32B3-A293-77DB-BA6422CA02CE}"/>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E69C2BC1-9DAE-F213-313A-08BC245CBBCC}"/>
                </a:ext>
              </a:extLst>
            </p:cNvPr>
            <p:cNvPicPr/>
            <p:nvPr/>
          </p:nvPicPr>
          <p:blipFill>
            <a:blip r:embed="rId3"/>
            <a:stretch>
              <a:fillRect/>
            </a:stretch>
          </p:blipFill>
          <p:spPr>
            <a:xfrm>
              <a:off x="6205538" y="1220788"/>
              <a:ext cx="4618037" cy="2187575"/>
            </a:xfrm>
            <a:prstGeom prst="rect">
              <a:avLst/>
            </a:prstGeom>
          </p:spPr>
        </p:pic>
        <p:pic>
          <p:nvPicPr>
            <p:cNvPr id="12" name="Bildobjekt 11">
              <a:extLst>
                <a:ext uri="{FF2B5EF4-FFF2-40B4-BE49-F238E27FC236}">
                  <a16:creationId xmlns:a16="http://schemas.microsoft.com/office/drawing/2014/main" id="{7EE66F42-5F7A-DAA1-0549-7584893E97D9}"/>
                </a:ext>
              </a:extLst>
            </p:cNvPr>
            <p:cNvPicPr/>
            <p:nvPr/>
          </p:nvPicPr>
          <p:blipFill>
            <a:blip r:embed="rId4"/>
            <a:stretch>
              <a:fillRect/>
            </a:stretch>
          </p:blipFill>
          <p:spPr>
            <a:xfrm>
              <a:off x="541338" y="3709988"/>
              <a:ext cx="4618037" cy="2187575"/>
            </a:xfrm>
            <a:prstGeom prst="rect">
              <a:avLst/>
            </a:prstGeom>
          </p:spPr>
        </p:pic>
        <p:pic>
          <p:nvPicPr>
            <p:cNvPr id="11" name="Bildobjekt 10">
              <a:extLst>
                <a:ext uri="{FF2B5EF4-FFF2-40B4-BE49-F238E27FC236}">
                  <a16:creationId xmlns:a16="http://schemas.microsoft.com/office/drawing/2014/main" id="{45357308-37CC-195B-0B99-F850F693AAA7}"/>
                </a:ext>
              </a:extLst>
            </p:cNvPr>
            <p:cNvPicPr/>
            <p:nvPr/>
          </p:nvPicPr>
          <p:blipFill>
            <a:blip r:embed="rId5"/>
            <a:stretch>
              <a:fillRect/>
            </a:stretch>
          </p:blipFill>
          <p:spPr>
            <a:xfrm>
              <a:off x="6205538" y="3709988"/>
              <a:ext cx="4618037" cy="2187575"/>
            </a:xfrm>
            <a:prstGeom prst="rect">
              <a:avLst/>
            </a:prstGeom>
          </p:spPr>
        </p:pic>
        <p:pic>
          <p:nvPicPr>
            <p:cNvPr id="9" name="Bildobjekt 8">
              <a:extLst>
                <a:ext uri="{FF2B5EF4-FFF2-40B4-BE49-F238E27FC236}">
                  <a16:creationId xmlns:a16="http://schemas.microsoft.com/office/drawing/2014/main" id="{86638849-CE41-CB21-C0F2-1728C8F068AC}"/>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179342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84E017-D436-35B7-223E-1336B499FFEA}"/>
              </a:ext>
            </a:extLst>
          </p:cNvPr>
          <p:cNvSpPr>
            <a:spLocks noGrp="1"/>
          </p:cNvSpPr>
          <p:nvPr>
            <p:ph type="title"/>
          </p:nvPr>
        </p:nvSpPr>
        <p:spPr/>
        <p:txBody>
          <a:bodyPr/>
          <a:lstStyle/>
          <a:p>
            <a:r>
              <a:rPr lang="sv-SE" dirty="0"/>
              <a:t>Frågor om min stadsdel, andel instämmande per kön</a:t>
            </a:r>
          </a:p>
        </p:txBody>
      </p:sp>
      <p:grpSp>
        <p:nvGrpSpPr>
          <p:cNvPr id="9" name="Grupp 8" descr="Trenddiagram som visar andelen instämmande över tid per kön. Andel 2026: Vuxna kan ta del av kultur: 48 procent för män och 65 procent för kvinnor. Barn och ungdomar kan utöva kultur: 63 procent för män och 59 procent för kvinnor. Vuxna kan utöva kultur: 58 procent för män och 39 procent för kvinnor. Möjligheter till aktiviteter i parker och naturområden: 79 procent för män och 63 procent för kvinnor.">
            <a:extLst>
              <a:ext uri="{FF2B5EF4-FFF2-40B4-BE49-F238E27FC236}">
                <a16:creationId xmlns:a16="http://schemas.microsoft.com/office/drawing/2014/main" id="{2F5910FB-60F1-7975-FA16-A22B6127935B}"/>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FE4F86BB-F53F-CA52-9840-2106831B4612}"/>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8D35F659-E761-2100-71AA-81518FE20D6A}"/>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092DAFF3-80AE-80F1-764F-A53DB2279C78}"/>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B3378921-D602-F0C6-8120-0A76D8C4AA55}"/>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784125E9-45AF-1768-6D05-4853CA3311BB}"/>
                </a:ext>
              </a:extLst>
            </p:cNvPr>
            <p:cNvPicPr/>
            <p:nvPr/>
          </p:nvPicPr>
          <p:blipFill>
            <a:blip r:embed="rId6"/>
            <a:stretch>
              <a:fillRect/>
            </a:stretch>
          </p:blipFill>
          <p:spPr>
            <a:xfrm>
              <a:off x="4129088" y="6202363"/>
              <a:ext cx="2941637" cy="320675"/>
            </a:xfrm>
            <a:prstGeom prst="rect">
              <a:avLst/>
            </a:prstGeom>
          </p:spPr>
        </p:pic>
      </p:grpSp>
      <p:sp>
        <p:nvSpPr>
          <p:cNvPr id="8" name="Platshållare för bildnummer 1">
            <a:extLst>
              <a:ext uri="{FF2B5EF4-FFF2-40B4-BE49-F238E27FC236}">
                <a16:creationId xmlns:a16="http://schemas.microsoft.com/office/drawing/2014/main" id="{96E18434-79F0-5357-4198-5A3CEF8EADB8}"/>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26</a:t>
            </a:fld>
            <a:endParaRPr lang="sv-SE" dirty="0"/>
          </a:p>
        </p:txBody>
      </p:sp>
    </p:spTree>
    <p:extLst>
      <p:ext uri="{BB962C8B-B14F-4D97-AF65-F5344CB8AC3E}">
        <p14:creationId xmlns:p14="http://schemas.microsoft.com/office/powerpoint/2010/main" val="3536437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27</a:t>
            </a:fld>
            <a:endParaRPr lang="sv-SE" dirty="0"/>
          </a:p>
        </p:txBody>
      </p:sp>
      <p:grpSp>
        <p:nvGrpSpPr>
          <p:cNvPr id="3" name="Grupp 2" descr="Trenddiagram som visar andelen instämmande över tid per kön. Andel 2026: Kulturlivet i min stadsdel är bra: 61 procent för män och 53 procent för kvinnor. Finns torg där jag vill vara: 51 procent för män och 38 procent för kvinnor. Upplever torgen som välskötta: 52 procent för män och 42 procent för kvinnor. Trafikmiljö säker för gående: 78 procent för män och 67 procent för kvinnor.">
            <a:extLst>
              <a:ext uri="{FF2B5EF4-FFF2-40B4-BE49-F238E27FC236}">
                <a16:creationId xmlns:a16="http://schemas.microsoft.com/office/drawing/2014/main" id="{E5CBB431-636E-6D10-B987-1F14FE784BF8}"/>
              </a:ext>
            </a:extLst>
          </p:cNvPr>
          <p:cNvGrpSpPr/>
          <p:nvPr/>
        </p:nvGrpSpPr>
        <p:grpSpPr>
          <a:xfrm>
            <a:off x="541338" y="1220788"/>
            <a:ext cx="10282237" cy="5302250"/>
            <a:chOff x="541338" y="1220788"/>
            <a:chExt cx="10282237" cy="5302250"/>
          </a:xfrm>
        </p:grpSpPr>
        <p:pic>
          <p:nvPicPr>
            <p:cNvPr id="9" name="Bildobjekt 8">
              <a:extLst>
                <a:ext uri="{FF2B5EF4-FFF2-40B4-BE49-F238E27FC236}">
                  <a16:creationId xmlns:a16="http://schemas.microsoft.com/office/drawing/2014/main" id="{9EE6B388-50AB-B80D-B354-B0F5C1D29F0D}"/>
                </a:ext>
              </a:extLst>
            </p:cNvPr>
            <p:cNvPicPr/>
            <p:nvPr/>
          </p:nvPicPr>
          <p:blipFill>
            <a:blip r:embed="rId2"/>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37289536-8E9B-A369-5B1E-414F94557DF4}"/>
                </a:ext>
              </a:extLst>
            </p:cNvPr>
            <p:cNvPicPr/>
            <p:nvPr/>
          </p:nvPicPr>
          <p:blipFill>
            <a:blip r:embed="rId3"/>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45DEF6A5-CFCF-67A5-BDED-483967071DE6}"/>
                </a:ext>
              </a:extLst>
            </p:cNvPr>
            <p:cNvPicPr/>
            <p:nvPr/>
          </p:nvPicPr>
          <p:blipFill>
            <a:blip r:embed="rId4"/>
            <a:stretch>
              <a:fillRect/>
            </a:stretch>
          </p:blipFill>
          <p:spPr>
            <a:xfrm>
              <a:off x="6205538" y="3709988"/>
              <a:ext cx="4618037" cy="2187575"/>
            </a:xfrm>
            <a:prstGeom prst="rect">
              <a:avLst/>
            </a:prstGeom>
          </p:spPr>
        </p:pic>
        <p:pic>
          <p:nvPicPr>
            <p:cNvPr id="5" name="Bildobjekt 4">
              <a:extLst>
                <a:ext uri="{FF2B5EF4-FFF2-40B4-BE49-F238E27FC236}">
                  <a16:creationId xmlns:a16="http://schemas.microsoft.com/office/drawing/2014/main" id="{71D3E8A8-5914-0EE1-9ED0-9CCD170576AD}"/>
                </a:ext>
              </a:extLst>
            </p:cNvPr>
            <p:cNvPicPr/>
            <p:nvPr/>
          </p:nvPicPr>
          <p:blipFill>
            <a:blip r:embed="rId5"/>
            <a:stretch>
              <a:fillRect/>
            </a:stretch>
          </p:blipFill>
          <p:spPr>
            <a:xfrm>
              <a:off x="4129088" y="6202363"/>
              <a:ext cx="2941637" cy="320675"/>
            </a:xfrm>
            <a:prstGeom prst="rect">
              <a:avLst/>
            </a:prstGeom>
          </p:spPr>
        </p:pic>
        <p:pic>
          <p:nvPicPr>
            <p:cNvPr id="4" name="Bildobjekt 3">
              <a:extLst>
                <a:ext uri="{FF2B5EF4-FFF2-40B4-BE49-F238E27FC236}">
                  <a16:creationId xmlns:a16="http://schemas.microsoft.com/office/drawing/2014/main" id="{40E409E4-A990-AFEE-6DF6-31B3C035401E}"/>
                </a:ext>
              </a:extLst>
            </p:cNvPr>
            <p:cNvPicPr/>
            <p:nvPr/>
          </p:nvPicPr>
          <p:blipFill>
            <a:blip r:embed="rId6"/>
            <a:stretch>
              <a:fillRect/>
            </a:stretch>
          </p:blipFill>
          <p:spPr>
            <a:xfrm>
              <a:off x="566738" y="1220788"/>
              <a:ext cx="4618037" cy="2187575"/>
            </a:xfrm>
            <a:prstGeom prst="rect">
              <a:avLst/>
            </a:prstGeom>
          </p:spPr>
        </p:pic>
      </p:grpSp>
    </p:spTree>
    <p:extLst>
      <p:ext uri="{BB962C8B-B14F-4D97-AF65-F5344CB8AC3E}">
        <p14:creationId xmlns:p14="http://schemas.microsoft.com/office/powerpoint/2010/main" val="4126280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DD304-FC42-CE5F-722A-EE6849C2218C}"/>
            </a:ext>
          </a:extLst>
        </p:cNvPr>
        <p:cNvGrpSpPr/>
        <p:nvPr/>
      </p:nvGrpSpPr>
      <p:grpSpPr>
        <a:xfrm>
          <a:off x="0" y="0"/>
          <a:ext cx="0" cy="0"/>
          <a:chOff x="0" y="0"/>
          <a:chExt cx="0" cy="0"/>
        </a:xfrm>
      </p:grpSpPr>
      <p:sp>
        <p:nvSpPr>
          <p:cNvPr id="14" name="Rubrik 4">
            <a:extLst>
              <a:ext uri="{FF2B5EF4-FFF2-40B4-BE49-F238E27FC236}">
                <a16:creationId xmlns:a16="http://schemas.microsoft.com/office/drawing/2014/main" id="{FAD6C1D7-D9F1-6078-899E-A5E17F401579}"/>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2C8F8155-ACDF-EE32-16B8-C47BCA575E3C}"/>
              </a:ext>
            </a:extLst>
          </p:cNvPr>
          <p:cNvSpPr>
            <a:spLocks noGrp="1"/>
          </p:cNvSpPr>
          <p:nvPr>
            <p:ph type="sldNum" sz="quarter" idx="12"/>
          </p:nvPr>
        </p:nvSpPr>
        <p:spPr/>
        <p:txBody>
          <a:bodyPr/>
          <a:lstStyle/>
          <a:p>
            <a:fld id="{0BCBA026-1F68-453E-9036-CC352B75EE63}" type="slidenum">
              <a:rPr lang="sv-SE" smtClean="0"/>
              <a:pPr/>
              <a:t>28</a:t>
            </a:fld>
            <a:endParaRPr lang="sv-SE" dirty="0"/>
          </a:p>
        </p:txBody>
      </p:sp>
      <p:grpSp>
        <p:nvGrpSpPr>
          <p:cNvPr id="9" name="Grupp 8" descr="Trenddiagram som visar andelen instämmande över tid per kön. Andel 2026: Trafikmiljö säker för cyklister: 74 procent för män och 64 procent för kvinnor. Lätt att ta sig fram på cykel: 77 procent för män och 65 procent för kvinnor. Påverka beslut om parker, lekplatser, parklekar: 40 procent för män och 27 procent för kvinnor. Synpunkter om parker, lekplatser, parklekar: 42 procent för män och 41 procent för kvinnor.">
            <a:extLst>
              <a:ext uri="{FF2B5EF4-FFF2-40B4-BE49-F238E27FC236}">
                <a16:creationId xmlns:a16="http://schemas.microsoft.com/office/drawing/2014/main" id="{9BE1FBF7-533C-1AD5-B31A-70A5E3885D62}"/>
              </a:ext>
            </a:extLst>
          </p:cNvPr>
          <p:cNvGrpSpPr/>
          <p:nvPr/>
        </p:nvGrpSpPr>
        <p:grpSpPr>
          <a:xfrm>
            <a:off x="541338" y="1220788"/>
            <a:ext cx="10282237" cy="5302250"/>
            <a:chOff x="541338" y="1220788"/>
            <a:chExt cx="10282237" cy="5302250"/>
          </a:xfrm>
        </p:grpSpPr>
        <p:pic>
          <p:nvPicPr>
            <p:cNvPr id="13" name="Bildobjekt 12">
              <a:extLst>
                <a:ext uri="{FF2B5EF4-FFF2-40B4-BE49-F238E27FC236}">
                  <a16:creationId xmlns:a16="http://schemas.microsoft.com/office/drawing/2014/main" id="{FD8A2E3A-3F3E-AE7B-5E58-F795913E1995}"/>
                </a:ext>
              </a:extLst>
            </p:cNvPr>
            <p:cNvPicPr/>
            <p:nvPr/>
          </p:nvPicPr>
          <p:blipFill>
            <a:blip r:embed="rId2"/>
            <a:stretch>
              <a:fillRect/>
            </a:stretch>
          </p:blipFill>
          <p:spPr>
            <a:xfrm>
              <a:off x="566738" y="1220788"/>
              <a:ext cx="4618037" cy="2187575"/>
            </a:xfrm>
            <a:prstGeom prst="rect">
              <a:avLst/>
            </a:prstGeom>
          </p:spPr>
        </p:pic>
        <p:pic>
          <p:nvPicPr>
            <p:cNvPr id="12" name="Bildobjekt 11">
              <a:extLst>
                <a:ext uri="{FF2B5EF4-FFF2-40B4-BE49-F238E27FC236}">
                  <a16:creationId xmlns:a16="http://schemas.microsoft.com/office/drawing/2014/main" id="{1C111298-F3F5-0853-215F-3431A6834D8F}"/>
                </a:ext>
              </a:extLst>
            </p:cNvPr>
            <p:cNvPicPr/>
            <p:nvPr/>
          </p:nvPicPr>
          <p:blipFill>
            <a:blip r:embed="rId3"/>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0DDFB2B5-ED93-54BD-70A1-EB27AC8C04C8}"/>
                </a:ext>
              </a:extLst>
            </p:cNvPr>
            <p:cNvPicPr/>
            <p:nvPr/>
          </p:nvPicPr>
          <p:blipFill>
            <a:blip r:embed="rId4"/>
            <a:stretch>
              <a:fillRect/>
            </a:stretch>
          </p:blipFill>
          <p:spPr>
            <a:xfrm>
              <a:off x="541338" y="3709988"/>
              <a:ext cx="4618037" cy="2187575"/>
            </a:xfrm>
            <a:prstGeom prst="rect">
              <a:avLst/>
            </a:prstGeom>
          </p:spPr>
        </p:pic>
        <p:pic>
          <p:nvPicPr>
            <p:cNvPr id="10" name="Bildobjekt 9">
              <a:extLst>
                <a:ext uri="{FF2B5EF4-FFF2-40B4-BE49-F238E27FC236}">
                  <a16:creationId xmlns:a16="http://schemas.microsoft.com/office/drawing/2014/main" id="{40364C3C-1B56-4A1F-553B-C8E6FCE098A6}"/>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395E2E98-174A-F7E9-85B1-94EC452B09B1}"/>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505949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29</a:t>
            </a:fld>
            <a:endParaRPr lang="sv-SE" dirty="0"/>
          </a:p>
        </p:txBody>
      </p:sp>
      <p:grpSp>
        <p:nvGrpSpPr>
          <p:cNvPr id="4" name="Grupp 3" descr="Trenddiagram som visar andelen instämmande över tid per kön. Andel 2026: Delaktig i utveckling av parker, lekplatser, parklekar: 30 procent för män och 29 procent för kvinnor.">
            <a:extLst>
              <a:ext uri="{FF2B5EF4-FFF2-40B4-BE49-F238E27FC236}">
                <a16:creationId xmlns:a16="http://schemas.microsoft.com/office/drawing/2014/main" id="{2A7691E9-2579-E6FB-52A0-AF1DE801FC1D}"/>
              </a:ext>
            </a:extLst>
          </p:cNvPr>
          <p:cNvGrpSpPr/>
          <p:nvPr/>
        </p:nvGrpSpPr>
        <p:grpSpPr>
          <a:xfrm>
            <a:off x="566738" y="1220788"/>
            <a:ext cx="6503987" cy="5302250"/>
            <a:chOff x="566738" y="1220788"/>
            <a:chExt cx="6503987" cy="5302250"/>
          </a:xfrm>
        </p:grpSpPr>
        <p:pic>
          <p:nvPicPr>
            <p:cNvPr id="7" name="Bildobjekt 6">
              <a:extLst>
                <a:ext uri="{FF2B5EF4-FFF2-40B4-BE49-F238E27FC236}">
                  <a16:creationId xmlns:a16="http://schemas.microsoft.com/office/drawing/2014/main" id="{2FDD618D-8E9F-9809-DFDF-F773CFBD4107}"/>
                </a:ext>
              </a:extLst>
            </p:cNvPr>
            <p:cNvPicPr/>
            <p:nvPr/>
          </p:nvPicPr>
          <p:blipFill>
            <a:blip r:embed="rId2"/>
            <a:stretch>
              <a:fillRect/>
            </a:stretch>
          </p:blipFill>
          <p:spPr>
            <a:xfrm>
              <a:off x="566738" y="1220788"/>
              <a:ext cx="4618037" cy="2187575"/>
            </a:xfrm>
            <a:prstGeom prst="rect">
              <a:avLst/>
            </a:prstGeom>
          </p:spPr>
        </p:pic>
        <p:pic>
          <p:nvPicPr>
            <p:cNvPr id="5" name="Bildobjekt 4">
              <a:extLst>
                <a:ext uri="{FF2B5EF4-FFF2-40B4-BE49-F238E27FC236}">
                  <a16:creationId xmlns:a16="http://schemas.microsoft.com/office/drawing/2014/main" id="{E207D332-3B3D-750A-EAD5-BC967769580C}"/>
                </a:ext>
              </a:extLst>
            </p:cNvPr>
            <p:cNvPicPr/>
            <p:nvPr/>
          </p:nvPicPr>
          <p:blipFill>
            <a:blip r:embed="rId3"/>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362611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Sammanfattning</a:t>
            </a:r>
          </a:p>
        </p:txBody>
      </p:sp>
      <p:sp>
        <p:nvSpPr>
          <p:cNvPr id="8" name="Platshållare för innehåll 7">
            <a:extLst>
              <a:ext uri="{FF2B5EF4-FFF2-40B4-BE49-F238E27FC236}">
                <a16:creationId xmlns:a16="http://schemas.microsoft.com/office/drawing/2014/main" id="{426BFF26-C7C0-402C-8667-F80F2CD4C096}"/>
              </a:ext>
            </a:extLst>
          </p:cNvPr>
          <p:cNvSpPr>
            <a:spLocks noGrp="1"/>
          </p:cNvSpPr>
          <p:nvPr>
            <p:ph idx="1"/>
          </p:nvPr>
        </p:nvSpPr>
        <p:spPr/>
        <p:txBody>
          <a:bodyPr/>
          <a:lstStyle/>
          <a:p>
            <a:pPr marL="0" indent="0">
              <a:spcAft>
                <a:spcPts val="400"/>
              </a:spcAft>
              <a:buNone/>
            </a:pPr>
            <a:r>
              <a:rPr lang="sv-SE" sz="1200" b="1" dirty="0"/>
              <a:t>Renhållning</a:t>
            </a:r>
          </a:p>
          <a:p>
            <a:r>
              <a:rPr lang="sv-SE" sz="1300"/>
              <a:t>63 procent av invånarna i Skärholmen är nöjda med skötsel och städning av parker och grönområden i sin stadsdel, vilket är en minskning från 69 procent år 2025. För staden totalt ligger resultatet på 72 procent. </a:t>
            </a:r>
            <a:endParaRPr lang="sv-SE" sz="1300" dirty="0"/>
          </a:p>
          <a:p>
            <a:r>
              <a:rPr lang="sv-SE" sz="1300"/>
              <a:t>När det gäller snöröjning och sandning av gator och gångvägar i stadsdelen är 51 procent av invånarna i Skärholmen nöjda. Jämfört med år 2025 har resultatet minskat från 56 procent. För staden totalt ligger resultatet på 44 procent. </a:t>
            </a:r>
            <a:endParaRPr lang="sv-SE" sz="1300" dirty="0"/>
          </a:p>
          <a:p>
            <a:pPr marL="0" indent="0">
              <a:spcAft>
                <a:spcPts val="400"/>
              </a:spcAft>
              <a:buNone/>
            </a:pPr>
            <a:r>
              <a:rPr lang="sv-SE" sz="1200" b="1" dirty="0"/>
              <a:t>Trygghet</a:t>
            </a:r>
          </a:p>
          <a:p>
            <a:r>
              <a:rPr lang="sv-SE" sz="1300"/>
              <a:t>48 procent av invånarna i Skärholmen känner sig trygga när de går ensamma hem på kvällen i stadsdelen de bor i, vilket är en ökning från 44 procent år 2025. Motsvarande siffra för staden totalt är 69 procent. </a:t>
            </a:r>
            <a:endParaRPr lang="sv-SE" sz="1300" dirty="0"/>
          </a:p>
          <a:p>
            <a:r>
              <a:rPr lang="sv-SE" sz="1300"/>
              <a:t>På det hela taget tycker 57 procent av invånarna i Skärholmen att deras stadsdel är trygg att bo i. Jämfört med år 2025 har resultatet ökat från 52 procent. För staden totalt ligger resultatet på 83 procent. </a:t>
            </a:r>
            <a:endParaRPr lang="sv-SE" sz="1300" dirty="0"/>
          </a:p>
          <a:p>
            <a:pPr marL="0" indent="0">
              <a:spcAft>
                <a:spcPts val="400"/>
              </a:spcAft>
              <a:buNone/>
            </a:pPr>
            <a:r>
              <a:rPr lang="sv-SE" sz="1200" b="1" dirty="0"/>
              <a:t>Kultur</a:t>
            </a:r>
          </a:p>
          <a:p>
            <a:r>
              <a:rPr lang="sv-SE" sz="1300"/>
              <a:t>56 procent av invånarna i Skärholmen instämmer i att kulturlivet är bra i sin stadsdel, vilket är en ökning från 51 procent år 2025. För staden totalt ligger resultatet på 55 procent. </a:t>
            </a:r>
            <a:endParaRPr lang="sv-SE" sz="1300" dirty="0"/>
          </a:p>
          <a:p>
            <a:pPr marL="0" indent="0">
              <a:spcAft>
                <a:spcPts val="400"/>
              </a:spcAft>
              <a:buNone/>
            </a:pPr>
            <a:r>
              <a:rPr lang="sv-SE" sz="1200" b="1" dirty="0"/>
              <a:t>Trafikmiljö</a:t>
            </a:r>
          </a:p>
          <a:p>
            <a:r>
              <a:rPr lang="sv-SE" sz="1300"/>
              <a:t>72 procent av invånarna i Skärholmen upplever trafikmiljön som säker för gående i sin stadsdel, vilket är en minskning från 74 procent år 2025. Motsvarande siffra för hela staden är 71 procent. </a:t>
            </a:r>
            <a:endParaRPr lang="sv-SE" sz="1300" dirty="0"/>
          </a:p>
          <a:p>
            <a:r>
              <a:rPr lang="sv-SE" sz="1300"/>
              <a:t>För trafikmiljön avseende cyklister upplever 69 procent av invånarna i Skärholmen den som säker i sin stadsdel, ett resultat som har ökat från 66 procent år 2025. För staden totalt ligger resultatet på 66 procent. </a:t>
            </a:r>
            <a:endParaRPr lang="sv-SE" sz="1300" dirty="0"/>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3</a:t>
            </a:fld>
            <a:endParaRPr lang="sv-SE" dirty="0"/>
          </a:p>
        </p:txBody>
      </p:sp>
    </p:spTree>
    <p:extLst>
      <p:ext uri="{BB962C8B-B14F-4D97-AF65-F5344CB8AC3E}">
        <p14:creationId xmlns:p14="http://schemas.microsoft.com/office/powerpoint/2010/main" val="1876140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E357292F-FC00-101B-9F74-424C171A7157}"/>
              </a:ext>
            </a:extLst>
          </p:cNvPr>
          <p:cNvSpPr>
            <a:spLocks noGrp="1"/>
          </p:cNvSpPr>
          <p:nvPr>
            <p:ph type="title"/>
          </p:nvPr>
        </p:nvSpPr>
        <p:spPr>
          <a:xfrm>
            <a:off x="609600" y="457200"/>
            <a:ext cx="10972800" cy="831600"/>
          </a:xfrm>
        </p:spPr>
        <p:txBody>
          <a:bodyPr/>
          <a:lstStyle/>
          <a:p>
            <a:r>
              <a:rPr lang="sv-SE" dirty="0"/>
              <a:t>Frågor om Stockholms stad,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30</a:t>
            </a:fld>
            <a:endParaRPr lang="sv-SE" dirty="0"/>
          </a:p>
        </p:txBody>
      </p:sp>
      <p:grpSp>
        <p:nvGrpSpPr>
          <p:cNvPr id="3" name="Grupp 2" descr="Trenddiagram som visar andelen instämmande över tid per kön. Andel 2026: Ren och välstädad stad: 79 procent för män och 72 procent för kvinnor. Stadsmiljö som är fin att bo och leva i: 75 procent för män och 81 procent för kvinnor. Möjlighet att ta del av Stockholms kulturliv: 70 procent för män och 70 procent för kvinnor. Möjlighet att utöva kulturaktiviteter: 64 procent för män och 68 procent för kvinnor.">
            <a:extLst>
              <a:ext uri="{FF2B5EF4-FFF2-40B4-BE49-F238E27FC236}">
                <a16:creationId xmlns:a16="http://schemas.microsoft.com/office/drawing/2014/main" id="{6DC70509-8FA5-C334-DAC2-47AEBCA7DE0A}"/>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DFDA5DFC-01FA-C5A0-6269-CCC29BEC6E15}"/>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9DD0ED56-612B-C045-A9EA-C7FFFD583D58}"/>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1684049A-E75E-1595-B6CA-5B38887F4FA9}"/>
                </a:ext>
              </a:extLst>
            </p:cNvPr>
            <p:cNvPicPr/>
            <p:nvPr/>
          </p:nvPicPr>
          <p:blipFill>
            <a:blip r:embed="rId4"/>
            <a:stretch>
              <a:fillRect/>
            </a:stretch>
          </p:blipFill>
          <p:spPr>
            <a:xfrm>
              <a:off x="6205538" y="1220788"/>
              <a:ext cx="4618037" cy="2187575"/>
            </a:xfrm>
            <a:prstGeom prst="rect">
              <a:avLst/>
            </a:prstGeom>
          </p:spPr>
        </p:pic>
        <p:pic>
          <p:nvPicPr>
            <p:cNvPr id="9" name="Bildobjekt 8">
              <a:extLst>
                <a:ext uri="{FF2B5EF4-FFF2-40B4-BE49-F238E27FC236}">
                  <a16:creationId xmlns:a16="http://schemas.microsoft.com/office/drawing/2014/main" id="{F6B0BE79-D204-23DD-6F73-553F45D361F8}"/>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FF2A6C4B-1E08-4562-94CA-B0E23107C864}"/>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929173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4">
            <a:extLst>
              <a:ext uri="{FF2B5EF4-FFF2-40B4-BE49-F238E27FC236}">
                <a16:creationId xmlns:a16="http://schemas.microsoft.com/office/drawing/2014/main" id="{6EBE9918-CC23-AAAC-0623-1DFCED903B80}"/>
              </a:ext>
            </a:extLst>
          </p:cNvPr>
          <p:cNvSpPr>
            <a:spLocks noGrp="1"/>
          </p:cNvSpPr>
          <p:nvPr>
            <p:ph type="title"/>
          </p:nvPr>
        </p:nvSpPr>
        <p:spPr/>
        <p:txBody>
          <a:bodyPr/>
          <a:lstStyle/>
          <a:p>
            <a:r>
              <a:rPr lang="sv-SE" dirty="0"/>
              <a:t>Frågor om Stockholms stad,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31</a:t>
            </a:fld>
            <a:endParaRPr lang="sv-SE" dirty="0"/>
          </a:p>
        </p:txBody>
      </p:sp>
      <p:grpSp>
        <p:nvGrpSpPr>
          <p:cNvPr id="4" name="Grupp 3" descr="Trenddiagram som visar andelen instämmande över tid per kön. Andel 2026: Möjlighet till ledarledd idrott/motion: 67 procent för män och 67 procent för kvinnor. Möjlighet att spontanidrotta: 74 procent för män och 70 procent för kvinnor. Hitta information om verksamhet och satsningar: 54 procent för män och 43 procent för kvinnor.">
            <a:extLst>
              <a:ext uri="{FF2B5EF4-FFF2-40B4-BE49-F238E27FC236}">
                <a16:creationId xmlns:a16="http://schemas.microsoft.com/office/drawing/2014/main" id="{15005EDA-F405-2A98-B026-5D19E7427437}"/>
              </a:ext>
            </a:extLst>
          </p:cNvPr>
          <p:cNvGrpSpPr/>
          <p:nvPr/>
        </p:nvGrpSpPr>
        <p:grpSpPr>
          <a:xfrm>
            <a:off x="541338" y="1220788"/>
            <a:ext cx="10282237" cy="5302250"/>
            <a:chOff x="541338" y="1220788"/>
            <a:chExt cx="10282237" cy="5302250"/>
          </a:xfrm>
        </p:grpSpPr>
        <p:pic>
          <p:nvPicPr>
            <p:cNvPr id="12" name="Bildobjekt 11">
              <a:extLst>
                <a:ext uri="{FF2B5EF4-FFF2-40B4-BE49-F238E27FC236}">
                  <a16:creationId xmlns:a16="http://schemas.microsoft.com/office/drawing/2014/main" id="{17871F59-288C-BAA8-D6DF-ECA843B270CF}"/>
                </a:ext>
              </a:extLst>
            </p:cNvPr>
            <p:cNvPicPr/>
            <p:nvPr/>
          </p:nvPicPr>
          <p:blipFill>
            <a:blip r:embed="rId2"/>
            <a:stretch>
              <a:fillRect/>
            </a:stretch>
          </p:blipFill>
          <p:spPr>
            <a:xfrm>
              <a:off x="566738" y="1220788"/>
              <a:ext cx="4618037" cy="2187575"/>
            </a:xfrm>
            <a:prstGeom prst="rect">
              <a:avLst/>
            </a:prstGeom>
          </p:spPr>
        </p:pic>
        <p:pic>
          <p:nvPicPr>
            <p:cNvPr id="9" name="Bildobjekt 8">
              <a:extLst>
                <a:ext uri="{FF2B5EF4-FFF2-40B4-BE49-F238E27FC236}">
                  <a16:creationId xmlns:a16="http://schemas.microsoft.com/office/drawing/2014/main" id="{6A86A3EE-4B9F-3AB1-B80C-FC64DB7D7242}"/>
                </a:ext>
              </a:extLst>
            </p:cNvPr>
            <p:cNvPicPr/>
            <p:nvPr/>
          </p:nvPicPr>
          <p:blipFill>
            <a:blip r:embed="rId3"/>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A4916D40-3D3C-5B85-F3DD-6E581B9292C0}"/>
                </a:ext>
              </a:extLst>
            </p:cNvPr>
            <p:cNvPicPr/>
            <p:nvPr/>
          </p:nvPicPr>
          <p:blipFill>
            <a:blip r:embed="rId4"/>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987546E3-F117-4948-7494-3223AD0939D5}"/>
                </a:ext>
              </a:extLst>
            </p:cNvPr>
            <p:cNvPicPr/>
            <p:nvPr/>
          </p:nvPicPr>
          <p:blipFill>
            <a:blip r:embed="rId5"/>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526397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Resultat per åldersgrupp</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per åldersgrupp i årets mätning.</a:t>
            </a:r>
          </a:p>
        </p:txBody>
      </p:sp>
      <p:pic>
        <p:nvPicPr>
          <p:cNvPr id="9" name="Platshållare för bild 3">
            <a:extLst>
              <a:ext uri="{FF2B5EF4-FFF2-40B4-BE49-F238E27FC236}">
                <a16:creationId xmlns:a16="http://schemas.microsoft.com/office/drawing/2014/main" id="{000932CA-0FC3-AD85-E2B0-FC4A480C4E9D}"/>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3611955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33</a:t>
            </a:fld>
            <a:endParaRPr lang="sv-SE" dirty="0"/>
          </a:p>
        </p:txBody>
      </p:sp>
      <p:grpSp>
        <p:nvGrpSpPr>
          <p:cNvPr id="3" name="Grupp 2" descr="Stapeldiagram som visar årets resultat på andelen instämmande för Skärholmen totalt samt per åldersgrupp. Resultat: Skötsel och städning av parker och grönområden: 63 procent staden totalt, 66 procent 18-34 år, 68 procent 35-49 år, 58 procent 50-64 år och 57 procent 65 år eller äldre. Snöröjning och sandning av gator och gångvägar: 51 procent staden totalt, 56 procent 18-34 år, 59 procent 35-49 år, 44 procent 50-64 år och 41 procent 65 år eller äldre.">
            <a:extLst>
              <a:ext uri="{FF2B5EF4-FFF2-40B4-BE49-F238E27FC236}">
                <a16:creationId xmlns:a16="http://schemas.microsoft.com/office/drawing/2014/main" id="{AEC65808-2244-6791-5518-E051C09E2C1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4B7BC979-80C0-1BAF-9527-A72B1C9574BC}"/>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2C74E789-94BA-D114-D245-1421FFC87653}"/>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894856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34</a:t>
            </a:fld>
            <a:endParaRPr lang="sv-SE" dirty="0"/>
          </a:p>
        </p:txBody>
      </p:sp>
      <p:grpSp>
        <p:nvGrpSpPr>
          <p:cNvPr id="3" name="Grupp 2" descr="Stapeldiagram som visar årets resultat på andelen instämmande för Skärholmen totalt samt per åldersgrupp. Resultat: Rent och städat i min stadsdel: 57 procent staden totalt, 58 procent 18-34 år, 62 procent 35-49 år, 54 procent 50-64 år och 50 procent 65 år eller äldre. Trygg i parker och grönområden: 61 procent staden totalt, 66 procent 18-34 år, 57 procent 35-49 år, 62 procent 50-64 år och 56 procent 65 år eller äldre.">
            <a:extLst>
              <a:ext uri="{FF2B5EF4-FFF2-40B4-BE49-F238E27FC236}">
                <a16:creationId xmlns:a16="http://schemas.microsoft.com/office/drawing/2014/main" id="{F3B6512A-E289-BE65-2C4F-3B6170D5DB2B}"/>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1067F719-F26D-95B5-6FC9-B0AAB327ECED}"/>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A146E1EE-6472-4856-1308-A88A214E1E87}"/>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407291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35</a:t>
            </a:fld>
            <a:endParaRPr lang="sv-SE" dirty="0"/>
          </a:p>
        </p:txBody>
      </p:sp>
      <p:grpSp>
        <p:nvGrpSpPr>
          <p:cNvPr id="3" name="Grupp 2" descr="Stapeldiagram som visar årets resultat på andelen instämmande för Skärholmen totalt samt per åldersgrupp. Resultat: Trygg när jag går ensam hem på kvällen: 48 procent staden totalt, 51 procent 18-34 år, 50 procent 35-49 år, 48 procent 50-64 år och 42 procent 65 år eller äldre. Tryggt att bo i min stadsdel: 57 procent staden totalt, 55 procent 18-34 år, 58 procent 35-49 år, 53 procent 50-64 år och 62 procent 65 år eller äldre.">
            <a:extLst>
              <a:ext uri="{FF2B5EF4-FFF2-40B4-BE49-F238E27FC236}">
                <a16:creationId xmlns:a16="http://schemas.microsoft.com/office/drawing/2014/main" id="{51A45A33-6AA9-D7C9-D2BA-DE746E1D7762}"/>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F841384C-D2F3-E691-7164-4E090BFB9BC1}"/>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9D8F9222-3C33-B187-F1EE-C41877D429EA}"/>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583511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36</a:t>
            </a:fld>
            <a:endParaRPr lang="sv-SE" dirty="0"/>
          </a:p>
        </p:txBody>
      </p:sp>
      <p:grpSp>
        <p:nvGrpSpPr>
          <p:cNvPr id="3" name="Grupp 2" descr="Stapeldiagram som visar årets resultat på andelen instämmande för Skärholmen totalt samt per åldersgrupp. Resultat: Förtroende för stadsdelsförvaltningen: 32 procent staden totalt, 27 procent 18-34 år, 30 procent 35-49 år, 36 procent 50-64 år och 37 procent 65 år eller äldre. Barn och ungdomar kan ta del av kultur: 63 procent staden totalt, 58 procent 18-34 år, 70 procent 35-49 år, 60 procent 50-64 år och 64 procent 65 år eller äldre.">
            <a:extLst>
              <a:ext uri="{FF2B5EF4-FFF2-40B4-BE49-F238E27FC236}">
                <a16:creationId xmlns:a16="http://schemas.microsoft.com/office/drawing/2014/main" id="{AAC7166C-E05D-BF35-62A9-8AAD63921DB1}"/>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01295D76-B51C-5067-0463-FEC8EAB6764C}"/>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1E8885EF-5463-530B-48D3-CD9A30F69E57}"/>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62532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AD005-7B7E-C6F0-ADA6-BC54928EEEDB}"/>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C18A14FD-2401-5C75-5700-7C184A15EFD5}"/>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C78711D0-961A-9C08-9127-0D5816763AE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37</a:t>
            </a:fld>
            <a:endParaRPr lang="sv-SE" dirty="0"/>
          </a:p>
        </p:txBody>
      </p:sp>
      <p:grpSp>
        <p:nvGrpSpPr>
          <p:cNvPr id="3" name="Grupp 2" descr="Stapeldiagram som visar årets resultat på andelen instämmande för Skärholmen totalt samt per åldersgrupp. Resultat: Vuxna kan ta del av kultur: 56 procent staden totalt, 58 procent 18-34 år, 56 procent 35-49 år, 48 procent 50-64 år och 58 procent 65 år eller äldre. Barn och ungdomar kan utöva kultur: 60 procent staden totalt, 60 procent 18-34 år, 63 procent 35-49 år, 58 procent 50-64 år och 61 procent 65 år eller äldre.">
            <a:extLst>
              <a:ext uri="{FF2B5EF4-FFF2-40B4-BE49-F238E27FC236}">
                <a16:creationId xmlns:a16="http://schemas.microsoft.com/office/drawing/2014/main" id="{A43146B8-9A36-2C91-E627-3BE72D4ED16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466714A4-9D32-8F71-2918-64C3796FD926}"/>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D3951F93-21D3-C3CE-88AE-6BE9C64ABFE8}"/>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84703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38</a:t>
            </a:fld>
            <a:endParaRPr lang="sv-SE" dirty="0"/>
          </a:p>
        </p:txBody>
      </p:sp>
      <p:grpSp>
        <p:nvGrpSpPr>
          <p:cNvPr id="3" name="Grupp 2" descr="Stapeldiagram som visar årets resultat på andelen instämmande för Skärholmen totalt samt per åldersgrupp. Resultat: Vuxna kan utöva kultur: 47 procent staden totalt, 52 procent 18-34 år, 45 procent 35-49 år, 47 procent 50-64 år och 45 procent 65 år eller äldre. Möjligheter till aktiviteter i parker och naturområden: 70 procent staden totalt, 77 procent 18-34 år, 69 procent 35-49 år, 64 procent 50-64 år och 69 procent 65 år eller äldre.">
            <a:extLst>
              <a:ext uri="{FF2B5EF4-FFF2-40B4-BE49-F238E27FC236}">
                <a16:creationId xmlns:a16="http://schemas.microsoft.com/office/drawing/2014/main" id="{CB659AEF-6990-806A-6EEF-1CCD2C86A3A4}"/>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91A04BA9-955E-2F66-839D-64E10115A2D5}"/>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33345899-078A-52F8-A02F-02BCE297B8F6}"/>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264612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39</a:t>
            </a:fld>
            <a:endParaRPr lang="sv-SE" dirty="0"/>
          </a:p>
        </p:txBody>
      </p:sp>
      <p:grpSp>
        <p:nvGrpSpPr>
          <p:cNvPr id="7" name="Grupp 6" descr="Stapeldiagram som visar årets resultat på andelen instämmande för Skärholmen totalt samt per åldersgrupp. Resultat: Kulturlivet i min stadsdel är bra: 56 procent staden totalt, 67 procent 18-34 år, 57 procent 35-49 år, 49 procent 50-64 år och 46 procent 65 år eller äldre. Finns torg där jag vill vara: 44 procent staden totalt, 43 procent 18-34 år, 52 procent 35-49 år, 37 procent 50-64 år och 40 procent 65 år eller äldre.">
            <a:extLst>
              <a:ext uri="{FF2B5EF4-FFF2-40B4-BE49-F238E27FC236}">
                <a16:creationId xmlns:a16="http://schemas.microsoft.com/office/drawing/2014/main" id="{635A25B1-41BF-9F64-62E3-BD54538A6FC7}"/>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0A316138-A428-CF08-6124-61CD8D081F56}"/>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287A8F1A-063F-AE29-0DA6-6AC1F436F499}"/>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19652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Teknisk beskrivning</a:t>
            </a:r>
          </a:p>
        </p:txBody>
      </p:sp>
      <p:sp>
        <p:nvSpPr>
          <p:cNvPr id="4" name="Platshållare för innehåll 3">
            <a:extLst>
              <a:ext uri="{FF2B5EF4-FFF2-40B4-BE49-F238E27FC236}">
                <a16:creationId xmlns:a16="http://schemas.microsoft.com/office/drawing/2014/main" id="{38EF9C31-CF12-4099-803C-CB4A7B7462FE}"/>
              </a:ext>
            </a:extLst>
          </p:cNvPr>
          <p:cNvSpPr>
            <a:spLocks noGrp="1"/>
          </p:cNvSpPr>
          <p:nvPr>
            <p:ph idx="1"/>
          </p:nvPr>
        </p:nvSpPr>
        <p:spPr>
          <a:xfrm>
            <a:off x="609600" y="1440001"/>
            <a:ext cx="10022904" cy="4294050"/>
          </a:xfrm>
        </p:spPr>
        <p:txBody>
          <a:bodyPr/>
          <a:lstStyle/>
          <a:p>
            <a:r>
              <a:rPr lang="sv-SE" sz="1400" dirty="0"/>
              <a:t>Undersökningen riktade sig till ett slumpmässigt urval om 10 217 invånare i åldersgruppen 18 år och uppåt (år 2019 och tidigare var åldersspannet 18-79 år). </a:t>
            </a:r>
          </a:p>
          <a:p>
            <a:r>
              <a:rPr lang="sv-SE" sz="1400" dirty="0"/>
              <a:t>2026 uppdaterades metoden där 4 569 personer fick ett digitalt utskick via Min Myndighetspost och 5 005 personer fick ett traditionellt utskick i form av ett webbkodsbrev. Nytt för 2026 är att samtliga invånare, 75 år och äldre, även fick en pappersenkät och ett portofritt svarskuvert (643 </a:t>
            </a:r>
            <a:r>
              <a:rPr lang="sv-SE" sz="1400" dirty="0" err="1"/>
              <a:t>st</a:t>
            </a:r>
            <a:r>
              <a:rPr lang="sv-SE" sz="1400" dirty="0"/>
              <a:t>). </a:t>
            </a:r>
          </a:p>
          <a:p>
            <a:r>
              <a:rPr lang="sv-SE" sz="1400" dirty="0"/>
              <a:t>Totalt genomfördes tre digitala påminnelser till dem som fick utskick via Min Myndighetspost och ett sms med länk till enkäten till dem som hade ett mobilnummer registrerat. För dem som fått postalt utskick genomfördes fyra påminnelser via SMS. För dem över 75 år genomfördes även en postal påminnelse. </a:t>
            </a:r>
          </a:p>
          <a:p>
            <a:r>
              <a:rPr lang="sv-SE" sz="1400" dirty="0"/>
              <a:t>Resultatet har viktats på kön, ålder och stadsdelsområde, vilket är samma metod som använts de senaste mätningarna. Före år 2021 viktades resultatet enbart på stadsdelsområde.</a:t>
            </a:r>
          </a:p>
          <a:p>
            <a:r>
              <a:rPr lang="sv-SE" sz="1400" dirty="0"/>
              <a:t>Genomförande: vecka 16-24 år 2026.</a:t>
            </a:r>
          </a:p>
          <a:p>
            <a:r>
              <a:rPr lang="sv-SE" sz="1400" dirty="0"/>
              <a:t>Maskinella avrundningar (avrundningar av andelar till heltal) och partiellt bortfall förekommer. Avrundningar till heltal görs efter summering vilket medför att ”andel 4+5” kan skilja sig åt jämfört med summan från svarsandelar i diagrammen.</a:t>
            </a:r>
          </a:p>
          <a:p>
            <a:r>
              <a:rPr lang="sv-SE" sz="1400" dirty="0"/>
              <a:t>Leverantör: Origo Group Sverige AB.</a:t>
            </a:r>
          </a:p>
          <a:p>
            <a:r>
              <a:rPr lang="sv-SE" sz="1400" dirty="0"/>
              <a:t>Den statistiska säkerheten givet inget partiellt bortfall </a:t>
            </a:r>
            <a:r>
              <a:rPr lang="sv-SE" sz="1400"/>
              <a:t>för Skärholmen är ±5,8 </a:t>
            </a:r>
            <a:r>
              <a:rPr lang="sv-SE" sz="1400" dirty="0"/>
              <a:t>procentenheter.</a:t>
            </a:r>
          </a:p>
          <a:p>
            <a:r>
              <a:rPr lang="sv-SE" sz="1400" dirty="0"/>
              <a:t>Undersökningen genomförs årligen men pga. Covid-19 genomfördes den inte år 2020.</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4</a:t>
            </a:fld>
            <a:endParaRPr lang="sv-SE" dirty="0"/>
          </a:p>
        </p:txBody>
      </p:sp>
    </p:spTree>
    <p:extLst>
      <p:ext uri="{BB962C8B-B14F-4D97-AF65-F5344CB8AC3E}">
        <p14:creationId xmlns:p14="http://schemas.microsoft.com/office/powerpoint/2010/main" val="517157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40</a:t>
            </a:fld>
            <a:endParaRPr lang="sv-SE" dirty="0"/>
          </a:p>
        </p:txBody>
      </p:sp>
      <p:grpSp>
        <p:nvGrpSpPr>
          <p:cNvPr id="3" name="Grupp 2" descr="Stapeldiagram som visar årets resultat på andelen instämmande för Skärholmen totalt samt per åldersgrupp. Resultat: Upplever torgen som välskötta: 46 procent staden totalt, 29 procent 18-34 år, 55 procent 35-49 år, 52 procent 50-64 år och 54 procent 65 år eller äldre. Trafikmiljö säker för gående: 72 procent staden totalt, 82 procent 18-34 år, 62 procent 35-49 år, 70 procent 50-64 år och 74 procent 65 år eller äldre.">
            <a:extLst>
              <a:ext uri="{FF2B5EF4-FFF2-40B4-BE49-F238E27FC236}">
                <a16:creationId xmlns:a16="http://schemas.microsoft.com/office/drawing/2014/main" id="{EBD1CCD6-E795-A690-0042-D8C5DA00D3E4}"/>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EFA39599-3F17-2500-4943-25D480044F8F}"/>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F9475E74-A7AD-EE10-1D71-7ACC90A111A0}"/>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919889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C70DE-ACDB-6E49-9303-605C2B09A3A6}"/>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B2FF5561-7D15-B2E0-4A13-B3D5F5565C84}"/>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918EF5BD-CD4D-197C-7B93-1F8E788DE79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41</a:t>
            </a:fld>
            <a:endParaRPr lang="sv-SE" dirty="0"/>
          </a:p>
        </p:txBody>
      </p:sp>
      <p:grpSp>
        <p:nvGrpSpPr>
          <p:cNvPr id="6" name="Grupp 5" descr="Stapeldiagram som visar årets resultat på andelen instämmande för Skärholmen totalt samt per åldersgrupp. Resultat: Trafikmiljö säker för cyklister: 69 procent staden totalt, 72 procent 18-34 år, 68 procent 35-49 år, 66 procent 50-64 år och 68 procent 65 år eller äldre. Lätt att ta sig fram på cykel: 71 procent staden totalt, 67 procent 18-34 år, 70 procent 35-49 år, 78 procent 50-64 år och 72 procent 65 år eller äldre.">
            <a:extLst>
              <a:ext uri="{FF2B5EF4-FFF2-40B4-BE49-F238E27FC236}">
                <a16:creationId xmlns:a16="http://schemas.microsoft.com/office/drawing/2014/main" id="{C18045BB-7951-13F3-0FAA-BD663795D001}"/>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5891FDC5-4E3A-1678-A88A-B4270E0E0A46}"/>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CD28DB3D-1214-6DF5-4981-D62C79422C9E}"/>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001378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42</a:t>
            </a:fld>
            <a:endParaRPr lang="sv-SE" dirty="0"/>
          </a:p>
        </p:txBody>
      </p:sp>
      <p:grpSp>
        <p:nvGrpSpPr>
          <p:cNvPr id="4" name="Grupp 3" descr="Stapeldiagram som visar årets resultat på andelen instämmande för Skärholmen totalt samt per åldersgrupp. Resultat: Påverka beslut om parker, lekplatser, parklekar: 32 procent staden totalt, 18 procent 18-34 år, 36 procent 35-49 år, 39 procent 50-64 år och 44 procent 65 år eller äldre. Synpunkter om parker, lekplatser, parklekar: 41 procent staden totalt, 27 procent 18-34 år, 44 procent 35-49 år, 45 procent 50-64 år och 52 procent 65 år eller äldre.">
            <a:extLst>
              <a:ext uri="{FF2B5EF4-FFF2-40B4-BE49-F238E27FC236}">
                <a16:creationId xmlns:a16="http://schemas.microsoft.com/office/drawing/2014/main" id="{7F095C83-6917-0855-662C-E3DD060D2762}"/>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E7384C91-0A9E-C793-3B5E-EDE356613EFA}"/>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5A20070D-9DB1-7C21-B4EE-99A35578E42D}"/>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044765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43</a:t>
            </a:fld>
            <a:endParaRPr lang="sv-SE" dirty="0"/>
          </a:p>
        </p:txBody>
      </p:sp>
      <p:pic>
        <p:nvPicPr>
          <p:cNvPr id="4" name="Bildobjekt 3" descr="Stapeldiagram som visar årets resultat på andelen instämmande för Skärholmen totalt samt per åldersgrupp. Resultat: Delaktig i utveckling av parker, lekplatser, parklekar: 29 procent staden totalt, 12 procent 18-34 år, 30 procent 35-49 år, 42 procent 50-64 år och 42 procent 65 år eller äldre.">
            <a:extLst>
              <a:ext uri="{FF2B5EF4-FFF2-40B4-BE49-F238E27FC236}">
                <a16:creationId xmlns:a16="http://schemas.microsoft.com/office/drawing/2014/main" id="{F26166EC-FC17-5802-7384-EC4E02BE948D}"/>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1217233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44</a:t>
            </a:fld>
            <a:endParaRPr lang="sv-SE" dirty="0"/>
          </a:p>
        </p:txBody>
      </p:sp>
      <p:grpSp>
        <p:nvGrpSpPr>
          <p:cNvPr id="3" name="Grupp 2" descr="Stapeldiagram som visar årets resultat på andelen instämmande för Skärholmen totalt samt per åldersgrupp. Resultat: Ren och välstädad stad: 75 procent staden totalt, 75 procent 18-34 år, 76 procent 35-49 år, 75 procent 50-64 år och 72 procent 65 år eller äldre. Stadsmiljö som är fin att bo och leva i: 78 procent staden totalt, 78 procent 18-34 år, 80 procent 35-49 år, 75 procent 50-64 år och 77 procent 65 år eller äldre.">
            <a:extLst>
              <a:ext uri="{FF2B5EF4-FFF2-40B4-BE49-F238E27FC236}">
                <a16:creationId xmlns:a16="http://schemas.microsoft.com/office/drawing/2014/main" id="{B33518DD-3E69-02D6-DB38-D5D242C8657D}"/>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82B22E3C-27F2-15B6-942F-20B527F9694E}"/>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E7B4F577-5B32-10C7-A52E-9D73905A4022}"/>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909172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45</a:t>
            </a:fld>
            <a:endParaRPr lang="sv-SE" dirty="0"/>
          </a:p>
        </p:txBody>
      </p:sp>
      <p:grpSp>
        <p:nvGrpSpPr>
          <p:cNvPr id="3" name="Grupp 2" descr="Stapeldiagram som visar årets resultat på andelen instämmande för Skärholmen totalt samt per åldersgrupp. Resultat: Möjlighet att ta del av Stockholms kulturliv: 69 procent staden totalt, 61 procent 18-34 år, 76 procent 35-49 år, 67 procent 50-64 år och 72 procent 65 år eller äldre. Möjlighet att utöva kulturaktiviteter: 66 procent staden totalt, 59 procent 18-34 år, 75 procent 35-49 år, 65 procent 50-64 år och 65 procent 65 år eller äldre.">
            <a:extLst>
              <a:ext uri="{FF2B5EF4-FFF2-40B4-BE49-F238E27FC236}">
                <a16:creationId xmlns:a16="http://schemas.microsoft.com/office/drawing/2014/main" id="{AB7A03D1-AC07-9708-ADF2-C425FA8CDFF0}"/>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0D027F98-069C-B046-BC48-2BA3E7AFDC3C}"/>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F6DD8333-BBEF-902A-4997-459267686489}"/>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325575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46</a:t>
            </a:fld>
            <a:endParaRPr lang="sv-SE" dirty="0"/>
          </a:p>
        </p:txBody>
      </p:sp>
      <p:grpSp>
        <p:nvGrpSpPr>
          <p:cNvPr id="3" name="Grupp 2" descr="Stapeldiagram som visar årets resultat på andelen instämmande för Skärholmen totalt samt per åldersgrupp. Resultat: Möjlighet till ledarledd idrott/motion: 66 procent staden totalt, 65 procent 18-34 år, 68 procent 35-49 år, 70 procent 50-64 år och 63 procent 65 år eller äldre. Möjlighet att spontanidrotta: 72 procent staden totalt, 68 procent 18-34 år, 73 procent 35-49 år, 77 procent 50-64 år och 70 procent 65 år eller äldre.">
            <a:extLst>
              <a:ext uri="{FF2B5EF4-FFF2-40B4-BE49-F238E27FC236}">
                <a16:creationId xmlns:a16="http://schemas.microsoft.com/office/drawing/2014/main" id="{706AA980-6D94-F388-C9BC-1E5AB78BEB35}"/>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7609B238-AE93-0706-C289-3DBF86BB55E6}"/>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79FDB4FF-72C1-2BCA-282A-D04C2D7E391A}"/>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20623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BDF72-5545-CF99-050C-788D042D179D}"/>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1985E833-CDE4-D9A7-E1D8-FFF6C70FBD79}"/>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6D4630CE-260F-9B86-3ED9-730AB483F6B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47</a:t>
            </a:fld>
            <a:endParaRPr lang="sv-SE" dirty="0"/>
          </a:p>
        </p:txBody>
      </p:sp>
      <p:pic>
        <p:nvPicPr>
          <p:cNvPr id="4" name="Bildobjekt 3" descr="Stapeldiagram som visar årets resultat på andelen instämmande för Skärholmen totalt samt per åldersgrupp. Resultat: Hitta information om verksamhet och satsningar: 47 procent staden totalt, 33 procent 18-34 år, 46 procent 35-49 år, 54 procent 50-64 år och 61 procent 65 år eller äldre.">
            <a:extLst>
              <a:ext uri="{FF2B5EF4-FFF2-40B4-BE49-F238E27FC236}">
                <a16:creationId xmlns:a16="http://schemas.microsoft.com/office/drawing/2014/main" id="{439050F7-CBE7-7BB9-B56B-403E327D898C}"/>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40166893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Svarsandelar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Svarsandelar i de tre senaste mätningarna. </a:t>
            </a:r>
          </a:p>
        </p:txBody>
      </p:sp>
      <p:pic>
        <p:nvPicPr>
          <p:cNvPr id="9" name="Platshållare för bild 3">
            <a:extLst>
              <a:ext uri="{FF2B5EF4-FFF2-40B4-BE49-F238E27FC236}">
                <a16:creationId xmlns:a16="http://schemas.microsoft.com/office/drawing/2014/main" id="{9C4A3929-CF81-80CB-84F8-2011F4EFFA49}"/>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9263446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193038F3-4DB7-8CF2-B37F-87638B644EF4}"/>
              </a:ext>
            </a:extLst>
          </p:cNvPr>
          <p:cNvSpPr>
            <a:spLocks noGrp="1"/>
          </p:cNvSpPr>
          <p:nvPr>
            <p:ph type="title"/>
          </p:nvPr>
        </p:nvSpPr>
        <p:spPr>
          <a:xfrm>
            <a:off x="609600" y="457200"/>
            <a:ext cx="10972800" cy="831600"/>
          </a:xfrm>
        </p:spPr>
        <p:txBody>
          <a:bodyPr/>
          <a:lstStyle/>
          <a:p>
            <a:r>
              <a:rPr lang="sv-SE" dirty="0"/>
              <a:t>Svarsandelar – Rent och städat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49</a:t>
            </a:fld>
            <a:endParaRPr lang="sv-SE" dirty="0"/>
          </a:p>
        </p:txBody>
      </p:sp>
      <p:grpSp>
        <p:nvGrpSpPr>
          <p:cNvPr id="3" name="Grupp 2" descr="Diagram som visar svarsandelar för frågor inom området Rent och städat. Andel boende i Skärholmen som svarat stämmer helt/ganska bra 2026: Skötsel och städning av parker och grönområden: 63 procent. Snöröjning och sandning av gator och gångvägar: 51 procent. Rent och städat i min stadsdel: 57 procent.">
            <a:extLst>
              <a:ext uri="{FF2B5EF4-FFF2-40B4-BE49-F238E27FC236}">
                <a16:creationId xmlns:a16="http://schemas.microsoft.com/office/drawing/2014/main" id="{D9B055E7-3945-6B7D-3D6E-EAEF20B26C04}"/>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6C05C7A8-10A4-44C0-2B65-EF738EF094C9}"/>
                </a:ext>
              </a:extLst>
            </p:cNvPr>
            <p:cNvPicPr/>
            <p:nvPr/>
          </p:nvPicPr>
          <p:blipFill>
            <a:blip r:embed="rId2"/>
            <a:stretch>
              <a:fillRect/>
            </a:stretch>
          </p:blipFill>
          <p:spPr>
            <a:xfrm>
              <a:off x="520700" y="1100138"/>
              <a:ext cx="11155363" cy="1820862"/>
            </a:xfrm>
            <a:prstGeom prst="rect">
              <a:avLst/>
            </a:prstGeom>
          </p:spPr>
        </p:pic>
        <p:pic>
          <p:nvPicPr>
            <p:cNvPr id="7" name="Bildobjekt 6">
              <a:extLst>
                <a:ext uri="{FF2B5EF4-FFF2-40B4-BE49-F238E27FC236}">
                  <a16:creationId xmlns:a16="http://schemas.microsoft.com/office/drawing/2014/main" id="{7CED4C77-9E4A-C29A-3159-91F0655B2C2F}"/>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B2DAFE6E-9AB5-48EE-5D75-4D7DA9355CE2}"/>
                </a:ext>
              </a:extLst>
            </p:cNvPr>
            <p:cNvPicPr/>
            <p:nvPr/>
          </p:nvPicPr>
          <p:blipFill>
            <a:blip r:embed="rId4"/>
            <a:stretch>
              <a:fillRect/>
            </a:stretch>
          </p:blipFill>
          <p:spPr>
            <a:xfrm>
              <a:off x="520700" y="4570413"/>
              <a:ext cx="11155363" cy="2111375"/>
            </a:xfrm>
            <a:prstGeom prst="rect">
              <a:avLst/>
            </a:prstGeom>
          </p:spPr>
        </p:pic>
        <p:cxnSp>
          <p:nvCxnSpPr>
            <p:cNvPr id="18" name="Rak koppling 17">
              <a:extLst>
                <a:ext uri="{FF2B5EF4-FFF2-40B4-BE49-F238E27FC236}">
                  <a16:creationId xmlns:a16="http://schemas.microsoft.com/office/drawing/2014/main" id="{45D48EAC-9C4A-A545-07A2-72ECE05232FC}"/>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Rak koppling 18">
              <a:extLst>
                <a:ext uri="{FF2B5EF4-FFF2-40B4-BE49-F238E27FC236}">
                  <a16:creationId xmlns:a16="http://schemas.microsoft.com/office/drawing/2014/main" id="{0959F67F-4385-A47A-2643-B0C0A28F6DAD}"/>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53005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t>Svarsfrekvens</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2"/>
          </p:nvPr>
        </p:nvSpPr>
        <p:spPr/>
        <p:txBody>
          <a:bodyPr/>
          <a:lstStyle/>
          <a:p>
            <a:fld id="{0BCBA026-1F68-453E-9036-CC352B75EE63}" type="slidenum">
              <a:rPr lang="sv-SE" smtClean="0"/>
              <a:pPr/>
              <a:t>5</a:t>
            </a:fld>
            <a:endParaRPr lang="sv-SE" dirty="0"/>
          </a:p>
        </p:txBody>
      </p:sp>
      <p:graphicFrame>
        <p:nvGraphicFramePr>
          <p:cNvPr id="3" name="Tabell 2">
            <a:extLst>
              <a:ext uri="{FF2B5EF4-FFF2-40B4-BE49-F238E27FC236}">
                <a16:creationId xmlns:a16="http://schemas.microsoft.com/office/drawing/2014/main" id="{6B98405E-BA85-0372-35E2-99DB66F4B995}"/>
              </a:ext>
            </a:extLst>
          </p:cNvPr>
          <p:cNvGraphicFramePr>
            <a:graphicFrameLocks noGrp="1"/>
          </p:cNvGraphicFramePr>
          <p:nvPr>
            <p:extLst>
              <p:ext uri="{D42A27DB-BD31-4B8C-83A1-F6EECF244321}">
                <p14:modId xmlns:p14="http://schemas.microsoft.com/office/powerpoint/2010/main" val="1921781171"/>
              </p:ext>
            </p:extLst>
          </p:nvPr>
        </p:nvGraphicFramePr>
        <p:xfrm>
          <a:off x="609600" y="1196752"/>
          <a:ext cx="10800000" cy="4788000"/>
        </p:xfrm>
        <a:graphic>
          <a:graphicData uri="http://schemas.openxmlformats.org/drawingml/2006/table">
            <a:tbl>
              <a:tblPr firstRow="1" bandRow="1">
                <a:tableStyleId>{9DCAF9ED-07DC-4A11-8D7F-57B35C25682E}</a:tableStyleId>
              </a:tblPr>
              <a:tblGrid>
                <a:gridCol w="2268000">
                  <a:extLst>
                    <a:ext uri="{9D8B030D-6E8A-4147-A177-3AD203B41FA5}">
                      <a16:colId xmlns:a16="http://schemas.microsoft.com/office/drawing/2014/main" val="1707598740"/>
                    </a:ext>
                  </a:extLst>
                </a:gridCol>
                <a:gridCol w="936000">
                  <a:extLst>
                    <a:ext uri="{9D8B030D-6E8A-4147-A177-3AD203B41FA5}">
                      <a16:colId xmlns:a16="http://schemas.microsoft.com/office/drawing/2014/main" val="3793853464"/>
                    </a:ext>
                  </a:extLst>
                </a:gridCol>
                <a:gridCol w="792000">
                  <a:extLst>
                    <a:ext uri="{9D8B030D-6E8A-4147-A177-3AD203B41FA5}">
                      <a16:colId xmlns:a16="http://schemas.microsoft.com/office/drawing/2014/main" val="3018475026"/>
                    </a:ext>
                  </a:extLst>
                </a:gridCol>
                <a:gridCol w="1116000">
                  <a:extLst>
                    <a:ext uri="{9D8B030D-6E8A-4147-A177-3AD203B41FA5}">
                      <a16:colId xmlns:a16="http://schemas.microsoft.com/office/drawing/2014/main" val="2362188745"/>
                    </a:ext>
                  </a:extLst>
                </a:gridCol>
                <a:gridCol w="936000">
                  <a:extLst>
                    <a:ext uri="{9D8B030D-6E8A-4147-A177-3AD203B41FA5}">
                      <a16:colId xmlns:a16="http://schemas.microsoft.com/office/drawing/2014/main" val="1639169526"/>
                    </a:ext>
                  </a:extLst>
                </a:gridCol>
                <a:gridCol w="792000">
                  <a:extLst>
                    <a:ext uri="{9D8B030D-6E8A-4147-A177-3AD203B41FA5}">
                      <a16:colId xmlns:a16="http://schemas.microsoft.com/office/drawing/2014/main" val="3202061215"/>
                    </a:ext>
                  </a:extLst>
                </a:gridCol>
                <a:gridCol w="1116000">
                  <a:extLst>
                    <a:ext uri="{9D8B030D-6E8A-4147-A177-3AD203B41FA5}">
                      <a16:colId xmlns:a16="http://schemas.microsoft.com/office/drawing/2014/main" val="279096594"/>
                    </a:ext>
                  </a:extLst>
                </a:gridCol>
                <a:gridCol w="936000">
                  <a:extLst>
                    <a:ext uri="{9D8B030D-6E8A-4147-A177-3AD203B41FA5}">
                      <a16:colId xmlns:a16="http://schemas.microsoft.com/office/drawing/2014/main" val="2547760808"/>
                    </a:ext>
                  </a:extLst>
                </a:gridCol>
                <a:gridCol w="792000">
                  <a:extLst>
                    <a:ext uri="{9D8B030D-6E8A-4147-A177-3AD203B41FA5}">
                      <a16:colId xmlns:a16="http://schemas.microsoft.com/office/drawing/2014/main" val="2817988986"/>
                    </a:ext>
                  </a:extLst>
                </a:gridCol>
                <a:gridCol w="1116000">
                  <a:extLst>
                    <a:ext uri="{9D8B030D-6E8A-4147-A177-3AD203B41FA5}">
                      <a16:colId xmlns:a16="http://schemas.microsoft.com/office/drawing/2014/main" val="331689170"/>
                    </a:ext>
                  </a:extLst>
                </a:gridCol>
              </a:tblGrid>
              <a:tr h="684000">
                <a:tc>
                  <a:txBody>
                    <a:bodyPr/>
                    <a:lstStyle/>
                    <a:p>
                      <a:pPr algn="l" fontAlgn="ctr"/>
                      <a:endParaRPr lang="sv-SE" sz="1400" b="1" i="0" u="none" strike="noStrike" dirty="0">
                        <a:solidFill>
                          <a:srgbClr val="FFFFFF"/>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i urval</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svar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Svars-frekvens</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357429013"/>
                  </a:ext>
                </a:extLst>
              </a:tr>
              <a:tr h="216000">
                <a:tc>
                  <a:txBody>
                    <a:bodyPr/>
                    <a:lstStyle/>
                    <a:p>
                      <a:pPr algn="l" fontAlgn="ctr"/>
                      <a:r>
                        <a:rPr lang="sv-SE" sz="1200" b="1" i="0" u="none" strike="noStrike" dirty="0">
                          <a:solidFill>
                            <a:srgbClr val="212121"/>
                          </a:solidFill>
                          <a:effectLst/>
                          <a:latin typeface="Arial" panose="020B0604020202020204" pitchFamily="34" charset="0"/>
                        </a:rPr>
                        <a:t>Stockholm stad totalt</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dirty="0">
                          <a:solidFill>
                            <a:schemeClr val="tx1"/>
                          </a:solidFill>
                          <a:effectLst/>
                          <a:latin typeface="Arial" panose="020B0604020202020204" pitchFamily="34" charset="0"/>
                        </a:rPr>
                        <a:t>10217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3823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9901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3915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10010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4238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42</a:t>
                      </a:r>
                      <a:endParaRPr lang="sv-SE" sz="1200" b="1"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33809308"/>
                  </a:ext>
                </a:extLst>
              </a:tr>
              <a:tr h="216000">
                <a:tc>
                  <a:txBody>
                    <a:bodyPr/>
                    <a:lstStyle/>
                    <a:p>
                      <a:pPr algn="l" fontAlgn="ctr"/>
                      <a:r>
                        <a:rPr lang="sv-SE" sz="1200" b="0" i="0" u="none" strike="noStrike" dirty="0">
                          <a:solidFill>
                            <a:srgbClr val="212121"/>
                          </a:solidFill>
                          <a:effectLst/>
                          <a:latin typeface="Arial" panose="020B0604020202020204" pitchFamily="34" charset="0"/>
                        </a:rPr>
                        <a:t>Bromma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392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412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159573059"/>
                  </a:ext>
                </a:extLst>
              </a:tr>
              <a:tr h="216000">
                <a:tc>
                  <a:txBody>
                    <a:bodyPr/>
                    <a:lstStyle/>
                    <a:p>
                      <a:pPr algn="l" fontAlgn="ctr"/>
                      <a:r>
                        <a:rPr lang="sv-SE" sz="1200" b="0" i="0" u="none" strike="noStrike" dirty="0">
                          <a:solidFill>
                            <a:srgbClr val="212121"/>
                          </a:solidFill>
                          <a:effectLst/>
                          <a:latin typeface="Arial" panose="020B0604020202020204" pitchFamily="34" charset="0"/>
                        </a:rPr>
                        <a:t>Enskede-Årsta-</a:t>
                      </a:r>
                      <a:r>
                        <a:rPr lang="sv-SE" sz="1200" b="0" i="0" u="none" strike="noStrike" dirty="0" err="1">
                          <a:solidFill>
                            <a:srgbClr val="212121"/>
                          </a:solidFill>
                          <a:effectLst/>
                          <a:latin typeface="Arial" panose="020B0604020202020204" pitchFamily="34" charset="0"/>
                        </a:rPr>
                        <a:t>Vantör</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355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24559255"/>
                  </a:ext>
                </a:extLst>
              </a:tr>
              <a:tr h="216000">
                <a:tc>
                  <a:txBody>
                    <a:bodyPr/>
                    <a:lstStyle/>
                    <a:p>
                      <a:pPr algn="l" fontAlgn="ctr"/>
                      <a:r>
                        <a:rPr lang="sv-SE" sz="1200" b="0" i="0" u="none" strike="noStrike" dirty="0">
                          <a:solidFill>
                            <a:srgbClr val="212121"/>
                          </a:solidFill>
                          <a:effectLst/>
                          <a:latin typeface="Arial" panose="020B0604020202020204" pitchFamily="34" charset="0"/>
                        </a:rPr>
                        <a:t>Farsta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348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01167777"/>
                  </a:ext>
                </a:extLst>
              </a:tr>
              <a:tr h="216000">
                <a:tc>
                  <a:txBody>
                    <a:bodyPr/>
                    <a:lstStyle/>
                    <a:p>
                      <a:pPr algn="l" fontAlgn="ctr"/>
                      <a:r>
                        <a:rPr lang="sv-SE" sz="1200" b="0" i="0" u="none" strike="noStrike">
                          <a:solidFill>
                            <a:srgbClr val="212121"/>
                          </a:solidFill>
                          <a:effectLst/>
                          <a:latin typeface="Arial" panose="020B0604020202020204" pitchFamily="34" charset="0"/>
                        </a:rPr>
                        <a:t>Hägersten-Älvsjö</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148894552"/>
                  </a:ext>
                </a:extLst>
              </a:tr>
              <a:tr h="216000">
                <a:tc>
                  <a:txBody>
                    <a:bodyPr/>
                    <a:lstStyle/>
                    <a:p>
                      <a:pPr algn="l" fontAlgn="ctr"/>
                      <a:r>
                        <a:rPr lang="sv-SE" sz="1200" b="0" i="0" u="none" strike="noStrike">
                          <a:solidFill>
                            <a:srgbClr val="212121"/>
                          </a:solidFill>
                          <a:effectLst/>
                          <a:latin typeface="Arial" panose="020B0604020202020204" pitchFamily="34" charset="0"/>
                        </a:rPr>
                        <a:t>Hässelby-Vällingby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335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67603021"/>
                  </a:ext>
                </a:extLst>
              </a:tr>
              <a:tr h="216000">
                <a:tc>
                  <a:txBody>
                    <a:bodyPr/>
                    <a:lstStyle/>
                    <a:p>
                      <a:pPr algn="l" fontAlgn="ctr"/>
                      <a:r>
                        <a:rPr lang="sv-SE" sz="1200" b="0" i="0" u="none" strike="noStrike">
                          <a:solidFill>
                            <a:srgbClr val="212121"/>
                          </a:solidFill>
                          <a:effectLst/>
                          <a:latin typeface="Arial" panose="020B0604020202020204" pitchFamily="34" charset="0"/>
                        </a:rPr>
                        <a:t>Järva</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295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295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733637116"/>
                  </a:ext>
                </a:extLst>
              </a:tr>
              <a:tr h="216000">
                <a:tc>
                  <a:txBody>
                    <a:bodyPr/>
                    <a:lstStyle/>
                    <a:p>
                      <a:pPr algn="l" fontAlgn="ctr"/>
                      <a:r>
                        <a:rPr lang="sv-SE" sz="1200" b="0" i="0" u="none" strike="noStrike" dirty="0">
                          <a:solidFill>
                            <a:srgbClr val="212121"/>
                          </a:solidFill>
                          <a:effectLst/>
                          <a:latin typeface="Arial" panose="020B0604020202020204" pitchFamily="34" charset="0"/>
                        </a:rPr>
                        <a:t>Kungsholmen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75743817"/>
                  </a:ext>
                </a:extLst>
              </a:tr>
              <a:tr h="216000">
                <a:tc>
                  <a:txBody>
                    <a:bodyPr/>
                    <a:lstStyle/>
                    <a:p>
                      <a:pPr algn="l" fontAlgn="ctr"/>
                      <a:r>
                        <a:rPr lang="sv-SE" sz="1200" b="0" i="0" u="none" strike="noStrike">
                          <a:solidFill>
                            <a:srgbClr val="212121"/>
                          </a:solidFill>
                          <a:effectLst/>
                          <a:latin typeface="Arial" panose="020B0604020202020204" pitchFamily="34" charset="0"/>
                        </a:rPr>
                        <a:t>Norra innerstaden</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361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34627395"/>
                  </a:ext>
                </a:extLst>
              </a:tr>
              <a:tr h="216000">
                <a:tc>
                  <a:txBody>
                    <a:bodyPr/>
                    <a:lstStyle/>
                    <a:p>
                      <a:pPr algn="l" fontAlgn="ctr"/>
                      <a:r>
                        <a:rPr lang="sv-SE" sz="1200" b="0" i="0" u="none" strike="noStrike" dirty="0">
                          <a:solidFill>
                            <a:srgbClr val="212121"/>
                          </a:solidFill>
                          <a:effectLst/>
                          <a:latin typeface="Arial" panose="020B0604020202020204" pitchFamily="34" charset="0"/>
                        </a:rPr>
                        <a:t>Skarpnäck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366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451537134"/>
                  </a:ext>
                </a:extLst>
              </a:tr>
              <a:tr h="216000">
                <a:tc>
                  <a:txBody>
                    <a:bodyPr/>
                    <a:lstStyle/>
                    <a:p>
                      <a:pPr algn="l" fontAlgn="ctr"/>
                      <a:r>
                        <a:rPr lang="sv-SE" sz="1200" b="0" i="0" u="none" strike="noStrike" dirty="0">
                          <a:solidFill>
                            <a:srgbClr val="212121"/>
                          </a:solidFill>
                          <a:effectLst/>
                          <a:latin typeface="Arial" panose="020B0604020202020204" pitchFamily="34" charset="0"/>
                        </a:rPr>
                        <a:t>Skärholmen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283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283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18739685"/>
                  </a:ext>
                </a:extLst>
              </a:tr>
              <a:tr h="216000">
                <a:tc>
                  <a:txBody>
                    <a:bodyPr/>
                    <a:lstStyle/>
                    <a:p>
                      <a:pPr algn="l" fontAlgn="ctr"/>
                      <a:r>
                        <a:rPr lang="sv-SE" sz="1200" b="0" i="0" u="none" strike="noStrike" dirty="0">
                          <a:solidFill>
                            <a:srgbClr val="212121"/>
                          </a:solidFill>
                          <a:effectLst/>
                          <a:latin typeface="Arial" panose="020B0604020202020204" pitchFamily="34" charset="0"/>
                        </a:rPr>
                        <a:t>Södermalm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413</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78234466"/>
                  </a:ext>
                </a:extLst>
              </a:tr>
              <a:tr h="216000">
                <a:tc>
                  <a:txBody>
                    <a:bodyPr/>
                    <a:lstStyle/>
                    <a:p>
                      <a:pPr algn="l" fontAlgn="ctr"/>
                      <a:r>
                        <a:rPr lang="sv-SE" sz="1200" b="0" i="0" u="none" strike="noStrike" dirty="0">
                          <a:solidFill>
                            <a:srgbClr val="212121"/>
                          </a:solidFill>
                          <a:effectLst/>
                          <a:latin typeface="Arial" panose="020B0604020202020204" pitchFamily="34" charset="0"/>
                        </a:rPr>
                        <a:t>Kvinnor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2034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2241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805099048"/>
                  </a:ext>
                </a:extLst>
              </a:tr>
              <a:tr h="216000">
                <a:tc>
                  <a:txBody>
                    <a:bodyPr/>
                    <a:lstStyle/>
                    <a:p>
                      <a:pPr algn="l" fontAlgn="ctr"/>
                      <a:r>
                        <a:rPr lang="sv-SE" sz="1200" b="0" i="0" u="none" strike="noStrike" dirty="0">
                          <a:solidFill>
                            <a:srgbClr val="212121"/>
                          </a:solidFill>
                          <a:effectLst/>
                          <a:latin typeface="Arial" panose="020B0604020202020204" pitchFamily="34" charset="0"/>
                        </a:rPr>
                        <a:t>Män</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1737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1644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1907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10842578"/>
                  </a:ext>
                </a:extLst>
              </a:tr>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200" b="0" i="0" u="none" strike="noStrike" dirty="0">
                          <a:solidFill>
                            <a:srgbClr val="212121"/>
                          </a:solidFill>
                          <a:effectLst/>
                          <a:latin typeface="Arial" panose="020B0604020202020204" pitchFamily="34" charset="0"/>
                        </a:rPr>
                        <a:t>Annan könsidentitet/vill ej svara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endParaRPr lang="sv-SE" sz="1200" b="0" i="0" u="none" strike="noStrike">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78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288417001"/>
                  </a:ext>
                </a:extLst>
              </a:tr>
              <a:tr h="216000">
                <a:tc>
                  <a:txBody>
                    <a:bodyPr/>
                    <a:lstStyle/>
                    <a:p>
                      <a:pPr algn="l" fontAlgn="ctr"/>
                      <a:r>
                        <a:rPr lang="sv-SE" sz="1200" b="0" i="0" u="none" strike="noStrike" dirty="0">
                          <a:solidFill>
                            <a:srgbClr val="212121"/>
                          </a:solidFill>
                          <a:effectLst/>
                          <a:latin typeface="Arial" panose="020B0604020202020204" pitchFamily="34" charset="0"/>
                        </a:rPr>
                        <a:t>18-34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2616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573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2640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4948314"/>
                  </a:ext>
                </a:extLst>
              </a:tr>
              <a:tr h="216000">
                <a:tc>
                  <a:txBody>
                    <a:bodyPr/>
                    <a:lstStyle/>
                    <a:p>
                      <a:pPr algn="l" fontAlgn="ctr"/>
                      <a:r>
                        <a:rPr lang="sv-SE" sz="1200" b="0" i="0" u="none" strike="noStrike" dirty="0">
                          <a:solidFill>
                            <a:srgbClr val="212121"/>
                          </a:solidFill>
                          <a:effectLst/>
                          <a:latin typeface="Arial" panose="020B0604020202020204" pitchFamily="34" charset="0"/>
                        </a:rPr>
                        <a:t>35-49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2727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4056519093"/>
                  </a:ext>
                </a:extLst>
              </a:tr>
              <a:tr h="216000">
                <a:tc>
                  <a:txBody>
                    <a:bodyPr/>
                    <a:lstStyle/>
                    <a:p>
                      <a:pPr algn="l" fontAlgn="ctr"/>
                      <a:r>
                        <a:rPr lang="sv-SE" sz="1200" b="0" i="0" u="none" strike="noStrike" dirty="0">
                          <a:solidFill>
                            <a:srgbClr val="212121"/>
                          </a:solidFill>
                          <a:effectLst/>
                          <a:latin typeface="Arial" panose="020B0604020202020204" pitchFamily="34" charset="0"/>
                        </a:rPr>
                        <a:t>50-64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2409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1063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2442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1104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8626703"/>
                  </a:ext>
                </a:extLst>
              </a:tr>
              <a:tr h="216000">
                <a:tc>
                  <a:txBody>
                    <a:bodyPr/>
                    <a:lstStyle/>
                    <a:p>
                      <a:pPr algn="l" fontAlgn="ctr"/>
                      <a:r>
                        <a:rPr lang="sv-SE" sz="1200" b="0" i="0" u="none" strike="noStrike" dirty="0">
                          <a:solidFill>
                            <a:srgbClr val="212121"/>
                          </a:solidFill>
                          <a:effectLst/>
                          <a:latin typeface="Arial" panose="020B0604020202020204" pitchFamily="34" charset="0"/>
                        </a:rPr>
                        <a:t>65 år eller äldre</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2465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1320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54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2488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1287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52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1547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818170005"/>
                  </a:ext>
                </a:extLst>
              </a:tr>
            </a:tbl>
          </a:graphicData>
        </a:graphic>
      </p:graphicFrame>
    </p:spTree>
    <p:extLst>
      <p:ext uri="{BB962C8B-B14F-4D97-AF65-F5344CB8AC3E}">
        <p14:creationId xmlns:p14="http://schemas.microsoft.com/office/powerpoint/2010/main" val="1210951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 Trygg och säker </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50</a:t>
            </a:fld>
            <a:endParaRPr lang="sv-SE" dirty="0"/>
          </a:p>
        </p:txBody>
      </p:sp>
      <p:grpSp>
        <p:nvGrpSpPr>
          <p:cNvPr id="3" name="Grupp 2" descr="Diagram som visar svarsandelar för frågor inom området Trygg och säker. Andel boende i Skärholmen som svarat stämmer helt/ganska bra 2026: Trygg i parker och grönområden: 61 procent. Trygg när jag går ensam hem på kvällen: 48 procent. Tryggt att bo i min stadsdel: 57 procent.">
            <a:extLst>
              <a:ext uri="{FF2B5EF4-FFF2-40B4-BE49-F238E27FC236}">
                <a16:creationId xmlns:a16="http://schemas.microsoft.com/office/drawing/2014/main" id="{1F8FB3CC-2320-E89B-BC12-CC79F6235F36}"/>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82889D33-3A60-4222-476C-140D98CA0DD7}"/>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01E6F2BF-AFDF-1A71-25E6-8FEB36F234B6}"/>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3B51FF3D-0AAE-F9CE-E621-551290945366}"/>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B806A7CE-AA1C-9A92-95D1-CF2D10671636}"/>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1B11CDC6-88D5-34A5-F673-3CD7CDE2E3B3}"/>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4385600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a:t>
            </a:r>
            <a:r>
              <a:rPr lang="sv-SE"/>
              <a:t>– Förtroende för stadsdelsförvaltningen</a:t>
            </a:r>
            <a:endParaRPr lang="sv-SE" dirty="0"/>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51</a:t>
            </a:fld>
            <a:endParaRPr lang="sv-SE" dirty="0"/>
          </a:p>
        </p:txBody>
      </p:sp>
      <p:pic>
        <p:nvPicPr>
          <p:cNvPr id="4" name="Bildobjekt 3" descr="Diagram som visar svarsandelar för frågor inom området Förtroende för stadsdelsförvaltningen. Andel boende i Skärholmen som svarat mycket/ganska stort 2026: Förtroende för stadsdelsförvaltningen: 32 procent.">
            <a:extLst>
              <a:ext uri="{FF2B5EF4-FFF2-40B4-BE49-F238E27FC236}">
                <a16:creationId xmlns:a16="http://schemas.microsoft.com/office/drawing/2014/main" id="{7019A6DE-7B9C-50A3-6157-8119AA0A78EB}"/>
              </a:ext>
            </a:extLst>
          </p:cNvPr>
          <p:cNvPicPr/>
          <p:nvPr/>
        </p:nvPicPr>
        <p:blipFill>
          <a:blip r:embed="rId2"/>
          <a:stretch>
            <a:fillRect/>
          </a:stretch>
        </p:blipFill>
        <p:spPr>
          <a:xfrm>
            <a:off x="519113" y="2432050"/>
            <a:ext cx="11155362" cy="2514600"/>
          </a:xfrm>
          <a:prstGeom prst="rect">
            <a:avLst/>
          </a:prstGeom>
        </p:spPr>
      </p:pic>
      <p:sp>
        <p:nvSpPr>
          <p:cNvPr id="5" name="Platshållare för sidfot 4">
            <a:extLst>
              <a:ext uri="{FF2B5EF4-FFF2-40B4-BE49-F238E27FC236}">
                <a16:creationId xmlns:a16="http://schemas.microsoft.com/office/drawing/2014/main" id="{667840C8-4BB7-DAA7-E9A3-350EE686EB4A}"/>
              </a:ext>
            </a:extLst>
          </p:cNvPr>
          <p:cNvSpPr>
            <a:spLocks noGrp="1"/>
          </p:cNvSpPr>
          <p:nvPr>
            <p:ph type="ftr" sz="quarter" idx="11"/>
          </p:nvPr>
        </p:nvSpPr>
        <p:spPr/>
        <p:txBody>
          <a:bodyPr/>
          <a:lstStyle/>
          <a:p>
            <a:r>
              <a:rPr lang="sv-SE" dirty="0"/>
              <a:t>Ny fråga 2024.</a:t>
            </a:r>
          </a:p>
        </p:txBody>
      </p:sp>
    </p:spTree>
    <p:extLst>
      <p:ext uri="{BB962C8B-B14F-4D97-AF65-F5344CB8AC3E}">
        <p14:creationId xmlns:p14="http://schemas.microsoft.com/office/powerpoint/2010/main" val="1433858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5C5A2660-8274-442D-1B4F-A00744B6AD92}"/>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52</a:t>
            </a:fld>
            <a:endParaRPr lang="sv-SE" dirty="0"/>
          </a:p>
        </p:txBody>
      </p:sp>
      <p:grpSp>
        <p:nvGrpSpPr>
          <p:cNvPr id="16" name="Grupp 15" descr="Diagram som visar svarsandelar för frågor inom området Kultur med mera. Andel boende i Skärholmen som svarat stämmer helt/ganska bra 2026: Barn och ungdomar kan ta del av kultur: 63 procent. Vuxna kan ta del av kultur: 56 procent. Barn och ungdomar kan utöva kultur: 60 procent.">
            <a:extLst>
              <a:ext uri="{FF2B5EF4-FFF2-40B4-BE49-F238E27FC236}">
                <a16:creationId xmlns:a16="http://schemas.microsoft.com/office/drawing/2014/main" id="{EF7C245C-2F9E-1A6D-3204-EB81388ED475}"/>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E4AC2652-C9C9-8384-B93D-1DD009FBA1E7}"/>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1931366F-ED9B-C2D8-11F2-5E54C574498D}"/>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D6554E7B-0757-2600-EA53-4168D90C0777}"/>
                </a:ext>
              </a:extLst>
            </p:cNvPr>
            <p:cNvPicPr/>
            <p:nvPr/>
          </p:nvPicPr>
          <p:blipFill>
            <a:blip r:embed="rId4"/>
            <a:stretch>
              <a:fillRect/>
            </a:stretch>
          </p:blipFill>
          <p:spPr>
            <a:xfrm>
              <a:off x="520700" y="4570413"/>
              <a:ext cx="11155363" cy="2111375"/>
            </a:xfrm>
            <a:prstGeom prst="rect">
              <a:avLst/>
            </a:prstGeom>
          </p:spPr>
        </p:pic>
        <p:cxnSp>
          <p:nvCxnSpPr>
            <p:cNvPr id="14" name="Rak koppling 13">
              <a:extLst>
                <a:ext uri="{FF2B5EF4-FFF2-40B4-BE49-F238E27FC236}">
                  <a16:creationId xmlns:a16="http://schemas.microsoft.com/office/drawing/2014/main" id="{98252AA3-CC95-476F-8FC7-932BF27850A7}"/>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Rak koppling 14">
              <a:extLst>
                <a:ext uri="{FF2B5EF4-FFF2-40B4-BE49-F238E27FC236}">
                  <a16:creationId xmlns:a16="http://schemas.microsoft.com/office/drawing/2014/main" id="{121B648C-4B40-29FC-10E8-8104DC1D9086}"/>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8135811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43C2D213-0B0E-ECFB-0461-93E955D2531C}"/>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53</a:t>
            </a:fld>
            <a:endParaRPr lang="sv-SE" dirty="0"/>
          </a:p>
        </p:txBody>
      </p:sp>
      <p:grpSp>
        <p:nvGrpSpPr>
          <p:cNvPr id="18" name="Grupp 17" descr="Diagram som visar svarsandelar för frågor inom området Kultur med mera. Andel boende i Skärholmen som svarat stämmer helt/ganska bra 2026: Vuxna kan utöva kultur: 47 procent. Möjligheter till aktiviteter i parker och naturområden: 70 procent. Kulturlivet i min stadsdel är bra: 56 procent.">
            <a:extLst>
              <a:ext uri="{FF2B5EF4-FFF2-40B4-BE49-F238E27FC236}">
                <a16:creationId xmlns:a16="http://schemas.microsoft.com/office/drawing/2014/main" id="{FF19FAC2-F39B-83EE-641B-6D13E3A2EF80}"/>
              </a:ext>
            </a:extLst>
          </p:cNvPr>
          <p:cNvGrpSpPr/>
          <p:nvPr/>
        </p:nvGrpSpPr>
        <p:grpSpPr>
          <a:xfrm>
            <a:off x="520700" y="1100138"/>
            <a:ext cx="11155363" cy="5581650"/>
            <a:chOff x="520700" y="1100138"/>
            <a:chExt cx="11155363" cy="5581650"/>
          </a:xfrm>
        </p:grpSpPr>
        <p:pic>
          <p:nvPicPr>
            <p:cNvPr id="5" name="Bildobjekt 4">
              <a:extLst>
                <a:ext uri="{FF2B5EF4-FFF2-40B4-BE49-F238E27FC236}">
                  <a16:creationId xmlns:a16="http://schemas.microsoft.com/office/drawing/2014/main" id="{46CABF34-F8D5-AEC6-7D56-0F4E44614D07}"/>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1ED09B7B-F87F-1946-EBFF-E5B9BCE2ADCE}"/>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955192DE-CAFE-5E81-CBB9-D2B5AFCF5DF5}"/>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A028BE-85B0-B5E9-8BDF-D1BA90BB62BF}"/>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9175B69E-F6B3-CBFD-C5B6-6CB782EE5EC0}"/>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01546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2A017-3D55-1D94-3F2A-142F6BF72BC9}"/>
            </a:ext>
          </a:extLst>
        </p:cNvPr>
        <p:cNvGrpSpPr/>
        <p:nvPr/>
      </p:nvGrpSpPr>
      <p:grpSpPr>
        <a:xfrm>
          <a:off x="0" y="0"/>
          <a:ext cx="0" cy="0"/>
          <a:chOff x="0" y="0"/>
          <a:chExt cx="0" cy="0"/>
        </a:xfrm>
      </p:grpSpPr>
      <p:sp>
        <p:nvSpPr>
          <p:cNvPr id="9" name="Rubrik 4">
            <a:extLst>
              <a:ext uri="{FF2B5EF4-FFF2-40B4-BE49-F238E27FC236}">
                <a16:creationId xmlns:a16="http://schemas.microsoft.com/office/drawing/2014/main" id="{27AB5F1D-40CD-9C86-58DE-79CD18F1CF5D}"/>
              </a:ext>
            </a:extLst>
          </p:cNvPr>
          <p:cNvSpPr>
            <a:spLocks noGrp="1"/>
          </p:cNvSpPr>
          <p:nvPr>
            <p:ph type="title"/>
          </p:nvPr>
        </p:nvSpPr>
        <p:spPr>
          <a:xfrm>
            <a:off x="609600" y="457200"/>
            <a:ext cx="10972800" cy="831600"/>
          </a:xfrm>
        </p:spPr>
        <p:txBody>
          <a:bodyPr/>
          <a:lstStyle/>
          <a:p>
            <a:r>
              <a:rPr lang="sv-SE" dirty="0"/>
              <a:t>Svarsandelar – Torg</a:t>
            </a:r>
          </a:p>
        </p:txBody>
      </p:sp>
      <p:sp>
        <p:nvSpPr>
          <p:cNvPr id="2" name="Platshållare för bildnummer 1">
            <a:extLst>
              <a:ext uri="{FF2B5EF4-FFF2-40B4-BE49-F238E27FC236}">
                <a16:creationId xmlns:a16="http://schemas.microsoft.com/office/drawing/2014/main" id="{AB40C22F-F389-412C-D3E2-FC549412917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54</a:t>
            </a:fld>
            <a:endParaRPr lang="sv-SE" dirty="0"/>
          </a:p>
        </p:txBody>
      </p:sp>
      <p:grpSp>
        <p:nvGrpSpPr>
          <p:cNvPr id="3" name="Grupp 2" descr="Diagram som visar svarsandelar för frågor inom området Torg. Andel boende i Skärholmen som svarat stämmer helt/ganska bra 2026: Finns torg där jag vill vara: 44 procent. Upplever torgen som välskötta: 46 procent.">
            <a:extLst>
              <a:ext uri="{FF2B5EF4-FFF2-40B4-BE49-F238E27FC236}">
                <a16:creationId xmlns:a16="http://schemas.microsoft.com/office/drawing/2014/main" id="{8402E54D-AAC7-A233-3870-14FC791BE99F}"/>
              </a:ext>
            </a:extLst>
          </p:cNvPr>
          <p:cNvGrpSpPr/>
          <p:nvPr/>
        </p:nvGrpSpPr>
        <p:grpSpPr>
          <a:xfrm>
            <a:off x="520700" y="1922463"/>
            <a:ext cx="11155363" cy="3646487"/>
            <a:chOff x="520700" y="1922463"/>
            <a:chExt cx="11155363" cy="3646487"/>
          </a:xfrm>
        </p:grpSpPr>
        <p:pic>
          <p:nvPicPr>
            <p:cNvPr id="5" name="Bildobjekt 4">
              <a:extLst>
                <a:ext uri="{FF2B5EF4-FFF2-40B4-BE49-F238E27FC236}">
                  <a16:creationId xmlns:a16="http://schemas.microsoft.com/office/drawing/2014/main" id="{9F812D29-F969-5B25-9017-2BF6D5140E0F}"/>
                </a:ext>
              </a:extLst>
            </p:cNvPr>
            <p:cNvPicPr/>
            <p:nvPr/>
          </p:nvPicPr>
          <p:blipFill>
            <a:blip r:embed="rId2"/>
            <a:stretch>
              <a:fillRect/>
            </a:stretch>
          </p:blipFill>
          <p:spPr>
            <a:xfrm>
              <a:off x="520700" y="1922463"/>
              <a:ext cx="11155363" cy="1630362"/>
            </a:xfrm>
            <a:prstGeom prst="rect">
              <a:avLst/>
            </a:prstGeom>
          </p:spPr>
        </p:pic>
        <p:pic>
          <p:nvPicPr>
            <p:cNvPr id="4" name="Bildobjekt 3">
              <a:extLst>
                <a:ext uri="{FF2B5EF4-FFF2-40B4-BE49-F238E27FC236}">
                  <a16:creationId xmlns:a16="http://schemas.microsoft.com/office/drawing/2014/main" id="{721D9C46-218E-4ADC-FF80-64F5C51DB030}"/>
                </a:ext>
              </a:extLst>
            </p:cNvPr>
            <p:cNvPicPr/>
            <p:nvPr/>
          </p:nvPicPr>
          <p:blipFill>
            <a:blip r:embed="rId3"/>
            <a:stretch>
              <a:fillRect/>
            </a:stretch>
          </p:blipFill>
          <p:spPr>
            <a:xfrm>
              <a:off x="520700" y="3648075"/>
              <a:ext cx="11155363" cy="1920875"/>
            </a:xfrm>
            <a:prstGeom prst="rect">
              <a:avLst/>
            </a:prstGeom>
          </p:spPr>
        </p:pic>
        <p:cxnSp>
          <p:nvCxnSpPr>
            <p:cNvPr id="8" name="Rak koppling 7">
              <a:extLst>
                <a:ext uri="{FF2B5EF4-FFF2-40B4-BE49-F238E27FC236}">
                  <a16:creationId xmlns:a16="http://schemas.microsoft.com/office/drawing/2014/main" id="{FE96FB87-5852-7F8E-2491-952843EB828B}"/>
                </a:ext>
              </a:extLst>
            </p:cNvPr>
            <p:cNvCxnSpPr>
              <a:cxnSpLocks/>
            </p:cNvCxnSpPr>
            <p:nvPr/>
          </p:nvCxnSpPr>
          <p:spPr>
            <a:xfrm>
              <a:off x="4367808" y="3573016"/>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0" name="Platshållare för sidfot 4">
            <a:extLst>
              <a:ext uri="{FF2B5EF4-FFF2-40B4-BE49-F238E27FC236}">
                <a16:creationId xmlns:a16="http://schemas.microsoft.com/office/drawing/2014/main" id="{FE7794B8-9C2A-E1D1-6B05-64ED39BA7F25}"/>
              </a:ext>
            </a:extLst>
          </p:cNvPr>
          <p:cNvSpPr>
            <a:spLocks noGrp="1"/>
          </p:cNvSpPr>
          <p:nvPr>
            <p:ph type="ftr" sz="quarter" idx="11"/>
          </p:nvPr>
        </p:nvSpPr>
        <p:spPr>
          <a:xfrm>
            <a:off x="2904000" y="6325501"/>
            <a:ext cx="6384000" cy="144000"/>
          </a:xfrm>
        </p:spPr>
        <p:txBody>
          <a:bodyPr/>
          <a:lstStyle/>
          <a:p>
            <a:r>
              <a:rPr lang="sv-SE" dirty="0"/>
              <a:t>Nya frågor 2025.</a:t>
            </a:r>
          </a:p>
        </p:txBody>
      </p:sp>
    </p:spTree>
    <p:extLst>
      <p:ext uri="{BB962C8B-B14F-4D97-AF65-F5344CB8AC3E}">
        <p14:creationId xmlns:p14="http://schemas.microsoft.com/office/powerpoint/2010/main" val="5896182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D00F9158-BC30-B004-B8BE-0B28E5D1BD85}"/>
              </a:ext>
            </a:extLst>
          </p:cNvPr>
          <p:cNvSpPr>
            <a:spLocks noGrp="1"/>
          </p:cNvSpPr>
          <p:nvPr>
            <p:ph type="title"/>
          </p:nvPr>
        </p:nvSpPr>
        <p:spPr>
          <a:xfrm>
            <a:off x="609600" y="457200"/>
            <a:ext cx="10972800" cy="831600"/>
          </a:xfrm>
        </p:spPr>
        <p:txBody>
          <a:bodyPr/>
          <a:lstStyle/>
          <a:p>
            <a:r>
              <a:rPr lang="sv-SE" dirty="0"/>
              <a:t>Svarsandelar – Tillgänglighet och trafiksäkerhet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55</a:t>
            </a:fld>
            <a:endParaRPr lang="sv-SE" dirty="0"/>
          </a:p>
        </p:txBody>
      </p:sp>
      <p:grpSp>
        <p:nvGrpSpPr>
          <p:cNvPr id="18" name="Grupp 17" descr="Diagram som visar svarsandelar för frågor inom området Tillgänglighet och trafiksäkerhet. Andel boende i Skärholmen som svarat stämmer helt/ganska bra 2026: Trafikmiljö säker för gående: 72 procent. Trafikmiljö säker för cyklister: 69 procent. Lätt att ta sig fram på cykel: 71 procent.">
            <a:extLst>
              <a:ext uri="{FF2B5EF4-FFF2-40B4-BE49-F238E27FC236}">
                <a16:creationId xmlns:a16="http://schemas.microsoft.com/office/drawing/2014/main" id="{DB6C5063-CFF9-755F-DE0D-B1936AC81F00}"/>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DCA455C8-DD43-65FC-5E40-D142AD95BA73}"/>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2019489E-EF06-DD22-63AC-0F891A623193}"/>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595659EA-62A6-EDDC-FEE9-06581FEC08DE}"/>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E14056-130C-269F-EC8A-611CA9CAA80A}"/>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51B2DEE1-8E38-BF3F-C6F0-F98064B0D58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2329927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22D7E220-40E2-D31D-3A6A-14489C01FCED}"/>
              </a:ext>
            </a:extLst>
          </p:cNvPr>
          <p:cNvSpPr>
            <a:spLocks noGrp="1"/>
          </p:cNvSpPr>
          <p:nvPr>
            <p:ph type="title"/>
          </p:nvPr>
        </p:nvSpPr>
        <p:spPr>
          <a:xfrm>
            <a:off x="609600" y="457200"/>
            <a:ext cx="10972800" cy="831600"/>
          </a:xfrm>
        </p:spPr>
        <p:txBody>
          <a:bodyPr/>
          <a:lstStyle/>
          <a:p>
            <a:r>
              <a:rPr lang="sv-SE" dirty="0"/>
              <a:t>Svarsandelar – Demokrati och inflytande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56</a:t>
            </a:fld>
            <a:endParaRPr lang="sv-SE" dirty="0"/>
          </a:p>
        </p:txBody>
      </p:sp>
      <p:grpSp>
        <p:nvGrpSpPr>
          <p:cNvPr id="17" name="Grupp 16" descr="Diagram som visar svarsandelar för frågor inom området Demokrati och inflytande. Andel boende i Skärholmen som svarat stämmer helt/ganska bra 2026: Påverka beslut om parker, lekplatser, parklekar: 32 procent. Synpunkter om parker, lekplatser, parklekar: 41 procent. Delaktig i utveckling av parker, lekplatser, parklekar: 29 procent.">
            <a:extLst>
              <a:ext uri="{FF2B5EF4-FFF2-40B4-BE49-F238E27FC236}">
                <a16:creationId xmlns:a16="http://schemas.microsoft.com/office/drawing/2014/main" id="{311D30A6-F4E6-57FF-9A40-C709384449F7}"/>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5B516206-7CDD-5298-CF05-CFB592428CF3}"/>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6898D85E-208A-57F3-3723-25FC7D056FEF}"/>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57481A2B-512D-CA67-86DE-422BC71DE283}"/>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06B4DC2A-0E83-E0D8-5D9E-26F263837DA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A221DDD-F70B-9B1A-87ED-E1AF5F7DC962}"/>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1861962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1B2E2DA7-9ACE-4170-FBDF-48AC68ED250A}"/>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57</a:t>
            </a:fld>
            <a:endParaRPr lang="sv-SE" dirty="0"/>
          </a:p>
        </p:txBody>
      </p:sp>
      <p:grpSp>
        <p:nvGrpSpPr>
          <p:cNvPr id="17" name="Grupp 16" descr="Diagram som visar svarsandelar för frågor inom området Helhetsomdömen för staden. Andel boende i Skärholmen som svarat stämmer helt/ganska bra 2026: Ren och välstädad stad: 75 procent. Stadsmiljö som är fin att bo och leva i: 78 procent. Möjlighet att ta del av Stockholms kulturliv: 69 procent.">
            <a:extLst>
              <a:ext uri="{FF2B5EF4-FFF2-40B4-BE49-F238E27FC236}">
                <a16:creationId xmlns:a16="http://schemas.microsoft.com/office/drawing/2014/main" id="{4E1D0112-E8AC-5147-2BB9-FA029D2D25DA}"/>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CC39C8F4-ADE8-92C9-81F9-F357AD0C5C95}"/>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7537338D-822A-C8B0-BB50-3749E57C6609}"/>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F0869969-B4AC-8D5C-2F65-E9D501A87F2F}"/>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31AFA713-2C23-B396-33E7-208EF86342DB}"/>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5CA2BEE-6FEA-51AA-74C6-1F7ED34A842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7999523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EE8492CA-0445-3C85-4A30-BFC64A67B0AF}"/>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58</a:t>
            </a:fld>
            <a:endParaRPr lang="sv-SE" dirty="0"/>
          </a:p>
        </p:txBody>
      </p:sp>
      <p:grpSp>
        <p:nvGrpSpPr>
          <p:cNvPr id="17" name="Grupp 16" descr="Diagram som visar svarsandelar för frågor inom området Helhetsomdömen för staden. Andel boende i Skärholmen som svarat stämmer helt/ganska bra 2026: Möjlighet att utöva kulturaktiviteter: 66 procent. Möjlighet till ledarledd idrott/motion: 66 procent. Möjlighet att spontanidrotta: 72 procent.">
            <a:extLst>
              <a:ext uri="{FF2B5EF4-FFF2-40B4-BE49-F238E27FC236}">
                <a16:creationId xmlns:a16="http://schemas.microsoft.com/office/drawing/2014/main" id="{DEA959B9-8ECC-2FC5-3927-FEDF4C3C5F21}"/>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1DD19FED-5B39-FB6E-50EF-2329B6B8460E}"/>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7B90A571-8056-BA12-5EA5-CD1FD71498C3}"/>
                </a:ext>
              </a:extLst>
            </p:cNvPr>
            <p:cNvPicPr/>
            <p:nvPr/>
          </p:nvPicPr>
          <p:blipFill>
            <a:blip r:embed="rId3"/>
            <a:stretch>
              <a:fillRect/>
            </a:stretch>
          </p:blipFill>
          <p:spPr>
            <a:xfrm>
              <a:off x="520700" y="3032125"/>
              <a:ext cx="11155363" cy="1417638"/>
            </a:xfrm>
            <a:prstGeom prst="rect">
              <a:avLst/>
            </a:prstGeom>
          </p:spPr>
        </p:pic>
        <p:pic>
          <p:nvPicPr>
            <p:cNvPr id="5" name="Bildobjekt 4">
              <a:extLst>
                <a:ext uri="{FF2B5EF4-FFF2-40B4-BE49-F238E27FC236}">
                  <a16:creationId xmlns:a16="http://schemas.microsoft.com/office/drawing/2014/main" id="{089C3210-4989-2983-7E62-21D1366083DF}"/>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4FE83883-60BD-C5A1-05D7-64194C06B47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739AB727-6BE9-F0B2-B55D-15D4E9C255C5}"/>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662147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68496F34-C9ED-19C3-332A-4F944A547C41}"/>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59</a:t>
            </a:fld>
            <a:endParaRPr lang="sv-SE" dirty="0"/>
          </a:p>
        </p:txBody>
      </p:sp>
      <p:pic>
        <p:nvPicPr>
          <p:cNvPr id="4" name="Bildobjekt 3" descr="Diagram som visar svarsandelar för frågor inom området Helhetsomdömen för staden. Andel boende i Skärholmen som svarat stämmer helt/ganska bra 2026: Hitta information om verksamhet och satsningar: 47 procent.">
            <a:extLst>
              <a:ext uri="{FF2B5EF4-FFF2-40B4-BE49-F238E27FC236}">
                <a16:creationId xmlns:a16="http://schemas.microsoft.com/office/drawing/2014/main" id="{1E4B020B-DF65-1E94-6CEA-CD03EE25E941}"/>
              </a:ext>
            </a:extLst>
          </p:cNvPr>
          <p:cNvPicPr/>
          <p:nvPr/>
        </p:nvPicPr>
        <p:blipFill>
          <a:blip r:embed="rId2"/>
          <a:stretch>
            <a:fillRect/>
          </a:stretch>
        </p:blipFill>
        <p:spPr>
          <a:xfrm>
            <a:off x="519113" y="2430463"/>
            <a:ext cx="11155362" cy="2514600"/>
          </a:xfrm>
          <a:prstGeom prst="rect">
            <a:avLst/>
          </a:prstGeom>
        </p:spPr>
      </p:pic>
    </p:spTree>
    <p:extLst>
      <p:ext uri="{BB962C8B-B14F-4D97-AF65-F5344CB8AC3E}">
        <p14:creationId xmlns:p14="http://schemas.microsoft.com/office/powerpoint/2010/main" val="275701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28221-9FCF-C953-4171-74684B131A67}"/>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94A74D7-F930-4939-E0B7-C1D31CFDE8B6}"/>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F8051107-2B17-553B-934E-6C2E2D5DCE57}"/>
              </a:ext>
            </a:extLst>
          </p:cNvPr>
          <p:cNvSpPr>
            <a:spLocks noGrp="1"/>
          </p:cNvSpPr>
          <p:nvPr>
            <p:ph idx="1"/>
          </p:nvPr>
        </p:nvSpPr>
        <p:spPr>
          <a:xfrm>
            <a:off x="609600" y="1439863"/>
            <a:ext cx="10188000" cy="4294187"/>
          </a:xfrm>
        </p:spPr>
        <p:txBody>
          <a:bodyPr/>
          <a:lstStyle/>
          <a:p>
            <a:pPr marL="457200" lvl="2" indent="-457200">
              <a:buFont typeface="+mj-lt"/>
              <a:buAutoNum type="arabicPeriod"/>
            </a:pPr>
            <a:r>
              <a:rPr lang="sv-SE" sz="1800" dirty="0"/>
              <a:t>Jag är nöjd med skötseln och städningen av parker och grönområden i den stadsdel där jag bor.</a:t>
            </a:r>
          </a:p>
          <a:p>
            <a:pPr marL="457200" lvl="2" indent="-457200">
              <a:buFont typeface="+mj-lt"/>
              <a:buAutoNum type="arabicPeriod"/>
            </a:pPr>
            <a:r>
              <a:rPr lang="sv-SE" sz="1800" dirty="0"/>
              <a:t>Jag är nöjd med snöröjning och sandning av gator och gångvägar i den stadsdel där jag bor.</a:t>
            </a:r>
          </a:p>
          <a:p>
            <a:pPr marL="457200" lvl="2" indent="-457200">
              <a:buFont typeface="+mj-lt"/>
              <a:buAutoNum type="arabicPeriod"/>
            </a:pPr>
            <a:r>
              <a:rPr lang="sv-SE" sz="1800" dirty="0"/>
              <a:t>På det hela taget tycker jag att det är rent och städat i min stadsdel.</a:t>
            </a:r>
          </a:p>
          <a:p>
            <a:pPr marL="457200" lvl="2" indent="-457200">
              <a:buFont typeface="+mj-lt"/>
              <a:buAutoNum type="arabicPeriod"/>
            </a:pPr>
            <a:r>
              <a:rPr lang="sv-SE" sz="1800" dirty="0"/>
              <a:t>Jag känner mig trygg i parker och grönområden i den stadsdel där jag bor.</a:t>
            </a:r>
          </a:p>
          <a:p>
            <a:pPr marL="457200" lvl="2" indent="-457200">
              <a:buFont typeface="+mj-lt"/>
              <a:buAutoNum type="arabicPeriod"/>
            </a:pPr>
            <a:r>
              <a:rPr lang="sv-SE" sz="1800" dirty="0"/>
              <a:t>Jag känner mig trygg när jag går ensam hem på kvällen i den stadsdel där jag bor.</a:t>
            </a:r>
          </a:p>
          <a:p>
            <a:pPr marL="457200" lvl="2" indent="-457200">
              <a:buFont typeface="+mj-lt"/>
              <a:buAutoNum type="arabicPeriod"/>
            </a:pPr>
            <a:r>
              <a:rPr lang="sv-SE" sz="1800" dirty="0"/>
              <a:t>Händer det att du avstår från att gå ut på torg, parker eller gångvägar i din stadsdel för att det känns otryggt?</a:t>
            </a:r>
          </a:p>
          <a:p>
            <a:pPr marL="457200" lvl="2" indent="-457200">
              <a:buFont typeface="+mj-lt"/>
              <a:buAutoNum type="arabicPeriod"/>
            </a:pPr>
            <a:r>
              <a:rPr lang="sv-SE" sz="1800" dirty="0"/>
              <a:t>På det hela taget tycker jag att min stadsdel är trygg att bo i.</a:t>
            </a:r>
          </a:p>
          <a:p>
            <a:pPr marL="457200" lvl="2" indent="-457200">
              <a:buFont typeface="+mj-lt"/>
              <a:buAutoNum type="arabicPeriod"/>
            </a:pPr>
            <a:r>
              <a:rPr lang="sv-SE" sz="1800" dirty="0"/>
              <a:t>Vilket förtroende har du för stadsdelsförvaltningen i området där du bor?</a:t>
            </a:r>
          </a:p>
          <a:p>
            <a:pPr marL="457200" lvl="2" indent="-457200">
              <a:buFont typeface="+mj-lt"/>
              <a:buAutoNum type="arabicPeriod"/>
            </a:pPr>
            <a:r>
              <a:rPr lang="sv-SE" sz="1800" dirty="0"/>
              <a:t>I min stadsdel kan barn och ungdomar ta del av kultur till exempel gå på teater, gå på bio, lyssna på musik, använda bibliotek.</a:t>
            </a:r>
          </a:p>
          <a:p>
            <a:pPr marL="457200" lvl="2" indent="-457200">
              <a:buFont typeface="+mj-lt"/>
              <a:buAutoNum type="arabicPeriod"/>
            </a:pPr>
            <a:r>
              <a:rPr lang="sv-SE" sz="1800" dirty="0"/>
              <a:t>I min stadsdel kan vuxna ta del av kultur till exempel gå på teater, gå på bio, lyssna på musik, använda bibliotek.</a:t>
            </a:r>
          </a:p>
        </p:txBody>
      </p:sp>
      <p:sp>
        <p:nvSpPr>
          <p:cNvPr id="2" name="Platshållare för bildnummer 1">
            <a:extLst>
              <a:ext uri="{FF2B5EF4-FFF2-40B4-BE49-F238E27FC236}">
                <a16:creationId xmlns:a16="http://schemas.microsoft.com/office/drawing/2014/main" id="{61D714F5-CA43-9F83-3798-AAE8A718D72C}"/>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6</a:t>
            </a:fld>
            <a:endParaRPr lang="sv-SE" dirty="0"/>
          </a:p>
        </p:txBody>
      </p:sp>
    </p:spTree>
    <p:extLst>
      <p:ext uri="{BB962C8B-B14F-4D97-AF65-F5344CB8AC3E}">
        <p14:creationId xmlns:p14="http://schemas.microsoft.com/office/powerpoint/2010/main" val="40631610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p:txBody>
          <a:bodyPr/>
          <a:lstStyle/>
          <a:p>
            <a:r>
              <a:rPr lang="sv-SE" dirty="0"/>
              <a:t>Otrygghet</a:t>
            </a:r>
          </a:p>
        </p:txBody>
      </p:sp>
      <p:sp>
        <p:nvSpPr>
          <p:cNvPr id="2" name="Platshållare för bild 1">
            <a:extLst>
              <a:ext uri="{FF2B5EF4-FFF2-40B4-BE49-F238E27FC236}">
                <a16:creationId xmlns:a16="http://schemas.microsoft.com/office/drawing/2014/main" id="{28C7E5AF-30F4-8915-7D88-A652297B34A4}"/>
              </a:ext>
            </a:extLst>
          </p:cNvPr>
          <p:cNvSpPr>
            <a:spLocks noGrp="1"/>
          </p:cNvSpPr>
          <p:nvPr>
            <p:ph type="pic" sz="quarter" idx="13"/>
          </p:nvPr>
        </p:nvSpPr>
        <p:spPr/>
        <p:txBody>
          <a:bodyPr/>
          <a:lstStyle/>
          <a:p>
            <a:endParaRPr lang="sv-SE"/>
          </a:p>
        </p:txBody>
      </p:sp>
      <p:pic>
        <p:nvPicPr>
          <p:cNvPr id="5" name="Platshållare för bild 3">
            <a:extLst>
              <a:ext uri="{FF2B5EF4-FFF2-40B4-BE49-F238E27FC236}">
                <a16:creationId xmlns:a16="http://schemas.microsoft.com/office/drawing/2014/main" id="{3D360238-91FC-485B-BA51-02CBCD07889C}"/>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39657760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kön</a:t>
            </a:r>
          </a:p>
        </p:txBody>
      </p:sp>
      <p:pic>
        <p:nvPicPr>
          <p:cNvPr id="3" name="Bildobjekt 2" descr="Stapeldiagram för frågan &quot;Händer det att du avstår från att gå ut på torg, parker eller gångvägar i din stadsdel för att det känns otryggt?&quot;. Redovisas totalt för Skärholmen samt per män och kvinnor. Andel som aldrig känner sig otrygga i Skärholmen: 44 procent totalt, 55 procent män och 31 procent kvinnor.">
            <a:extLst>
              <a:ext uri="{FF2B5EF4-FFF2-40B4-BE49-F238E27FC236}">
                <a16:creationId xmlns:a16="http://schemas.microsoft.com/office/drawing/2014/main" id="{EDB6DDC4-2210-D200-1D5C-B4F2BEEDCEAE}"/>
              </a:ext>
            </a:extLst>
          </p:cNvPr>
          <p:cNvPicPr/>
          <p:nvPr/>
        </p:nvPicPr>
        <p:blipFill>
          <a:blip r:embed="rId2"/>
          <a:stretch>
            <a:fillRect/>
          </a:stretch>
        </p:blipFill>
        <p:spPr>
          <a:xfrm>
            <a:off x="412750" y="1362075"/>
            <a:ext cx="10731500" cy="4451350"/>
          </a:xfrm>
          <a:prstGeom prst="rect">
            <a:avLst/>
          </a:prstGeom>
        </p:spPr>
      </p:pic>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61</a:t>
            </a:fld>
            <a:endParaRPr lang="sv-SE" dirty="0"/>
          </a:p>
        </p:txBody>
      </p:sp>
    </p:spTree>
    <p:extLst>
      <p:ext uri="{BB962C8B-B14F-4D97-AF65-F5344CB8AC3E}">
        <p14:creationId xmlns:p14="http://schemas.microsoft.com/office/powerpoint/2010/main" val="39292118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62</a:t>
            </a:fld>
            <a:endParaRPr lang="sv-SE" dirty="0"/>
          </a:p>
        </p:txBody>
      </p:sp>
      <p:pic>
        <p:nvPicPr>
          <p:cNvPr id="4" name="Bildobjekt 3" descr="Stapeldiagram för frågan &quot;Händer det att du avstår från att gå ut på torg, parker eller gångvägar i din stadsdel för att det känns otryggt?&quot;. Redovisas totalt för Skärholmen samt per åldersgrupp. Andel som aldrig känner sig otrygga i Skärholmen: 44 procent totalt, 37 procent 18-34  år, 44 procent 35-49 år, 49 procent 50-64 år och 49 procent 65 år eller äldre.">
            <a:extLst>
              <a:ext uri="{FF2B5EF4-FFF2-40B4-BE49-F238E27FC236}">
                <a16:creationId xmlns:a16="http://schemas.microsoft.com/office/drawing/2014/main" id="{0E96429E-A8D0-471B-70B7-77487B664979}"/>
              </a:ext>
            </a:extLst>
          </p:cNvPr>
          <p:cNvPicPr/>
          <p:nvPr/>
        </p:nvPicPr>
        <p:blipFill>
          <a:blip r:embed="rId2"/>
          <a:stretch>
            <a:fillRect/>
          </a:stretch>
        </p:blipFill>
        <p:spPr>
          <a:xfrm>
            <a:off x="412750" y="1363663"/>
            <a:ext cx="10728325" cy="4451350"/>
          </a:xfrm>
          <a:prstGeom prst="rect">
            <a:avLst/>
          </a:prstGeom>
        </p:spPr>
      </p:pic>
    </p:spTree>
    <p:extLst>
      <p:ext uri="{BB962C8B-B14F-4D97-AF65-F5344CB8AC3E}">
        <p14:creationId xmlns:p14="http://schemas.microsoft.com/office/powerpoint/2010/main" val="92113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dirty="0">
                <a:solidFill>
                  <a:srgbClr val="890C58"/>
                </a:solidFill>
              </a:rPr>
              <a:t>Frågor om min stadsdel</a:t>
            </a: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9" y="1439863"/>
            <a:ext cx="10188000" cy="4294187"/>
          </a:xfrm>
        </p:spPr>
        <p:txBody>
          <a:bodyPr/>
          <a:lstStyle/>
          <a:p>
            <a:pPr marL="457200" lvl="2" indent="-457200">
              <a:buFont typeface="+mj-lt"/>
              <a:buAutoNum type="arabicPeriod" startAt="11"/>
            </a:pPr>
            <a:r>
              <a:rPr lang="sv-SE" sz="1800" dirty="0"/>
              <a:t>I min stadsdel har barn och ungdomar själva eller i föreningar, studieförbund och Kulturskolan möjligheter att utöva kultur, till exempel möjlighet att spela teater, skapa musik, dansa, måla etc.</a:t>
            </a:r>
          </a:p>
          <a:p>
            <a:pPr marL="457200" lvl="2" indent="-457200">
              <a:buFont typeface="+mj-lt"/>
              <a:buAutoNum type="arabicPeriod" startAt="11"/>
            </a:pPr>
            <a:r>
              <a:rPr lang="sv-SE" sz="1800" dirty="0"/>
              <a:t>I min stadsdel har vuxna själva eller i föreningsliv och studieförbund möjligheter att utöva kultur, till exempel möjlighet att spela teater, skapa musik, dansa, måla etc.</a:t>
            </a:r>
          </a:p>
          <a:p>
            <a:pPr marL="457200" lvl="2" indent="-457200">
              <a:buFont typeface="+mj-lt"/>
              <a:buAutoNum type="arabicPeriod" startAt="11"/>
            </a:pPr>
            <a:r>
              <a:rPr lang="sv-SE" sz="1800" dirty="0"/>
              <a:t>I den stadsdel där jag bor finns goda möjligheter till aktiviteter i parker och naturområden.</a:t>
            </a:r>
          </a:p>
          <a:p>
            <a:pPr marL="457200" lvl="2" indent="-457200">
              <a:buFont typeface="+mj-lt"/>
              <a:buAutoNum type="arabicPeriod" startAt="11"/>
            </a:pPr>
            <a:r>
              <a:rPr lang="sv-SE" sz="1800" dirty="0"/>
              <a:t>På det hela taget tycker jag att kulturlivet i min stadsdel är bra.</a:t>
            </a:r>
          </a:p>
          <a:p>
            <a:pPr marL="457200" lvl="2" indent="-457200">
              <a:buFont typeface="+mj-lt"/>
              <a:buAutoNum type="arabicPeriod" startAt="11"/>
            </a:pPr>
            <a:r>
              <a:rPr lang="sv-SE" sz="1800" dirty="0"/>
              <a:t>I min stadsdel finns det torg där jag vill vara.	 </a:t>
            </a:r>
          </a:p>
          <a:p>
            <a:pPr marL="457200" lvl="2" indent="-457200">
              <a:buFont typeface="+mj-lt"/>
              <a:buAutoNum type="arabicPeriod" startAt="11"/>
            </a:pPr>
            <a:r>
              <a:rPr lang="sv-SE" sz="1800" dirty="0"/>
              <a:t>Jag upplever torgen i min stadsdel som välskötta.</a:t>
            </a:r>
          </a:p>
          <a:p>
            <a:pPr marL="457200" lvl="2" indent="-457200">
              <a:buFont typeface="+mj-lt"/>
              <a:buAutoNum type="arabicPeriod" startAt="11"/>
            </a:pPr>
            <a:r>
              <a:rPr lang="sv-SE" sz="1800" dirty="0"/>
              <a:t>Jag upplever trafikmiljön som säker för gående i min stadsdel.</a:t>
            </a:r>
          </a:p>
          <a:p>
            <a:pPr marL="457200" lvl="2" indent="-457200">
              <a:buFont typeface="+mj-lt"/>
              <a:buAutoNum type="arabicPeriod" startAt="11"/>
            </a:pPr>
            <a:r>
              <a:rPr lang="sv-SE" sz="1800" dirty="0"/>
              <a:t>Jag upplever trafikmiljön som säker för cyklister i min stadsdel.</a:t>
            </a:r>
          </a:p>
          <a:p>
            <a:pPr marL="457200" lvl="2" indent="-457200">
              <a:buFont typeface="+mj-lt"/>
              <a:buAutoNum type="arabicPeriod" startAt="11"/>
            </a:pPr>
            <a:r>
              <a:rPr lang="sv-SE" sz="1800" dirty="0"/>
              <a:t>På det hela taget är det lätt att ta sig fram i min stadsdel på cykel.</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7</a:t>
            </a:fld>
            <a:endParaRPr lang="sv-SE" dirty="0"/>
          </a:p>
        </p:txBody>
      </p:sp>
    </p:spTree>
    <p:extLst>
      <p:ext uri="{BB962C8B-B14F-4D97-AF65-F5344CB8AC3E}">
        <p14:creationId xmlns:p14="http://schemas.microsoft.com/office/powerpoint/2010/main" val="1560917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32A7-4D57-0625-DB56-CD817723A1AF}"/>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A741C34-E5F2-C983-9627-E12FE022D1CF}"/>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4F0784B9-0354-FF95-9A3D-AB81F1E55505}"/>
              </a:ext>
            </a:extLst>
          </p:cNvPr>
          <p:cNvSpPr>
            <a:spLocks noGrp="1"/>
          </p:cNvSpPr>
          <p:nvPr>
            <p:ph idx="1"/>
          </p:nvPr>
        </p:nvSpPr>
        <p:spPr>
          <a:xfrm>
            <a:off x="609600" y="1439863"/>
            <a:ext cx="10188000" cy="4294187"/>
          </a:xfrm>
        </p:spPr>
        <p:txBody>
          <a:bodyPr/>
          <a:lstStyle/>
          <a:p>
            <a:pPr marL="457200" lvl="2" indent="-457200">
              <a:buFont typeface="+mj-lt"/>
              <a:buAutoNum type="arabicPeriod" startAt="20"/>
            </a:pPr>
            <a:r>
              <a:rPr lang="sv-SE" sz="1800" dirty="0"/>
              <a:t>Jag vet hur jag skall gå tillväga om jag vill påverka beslut i min stadsdel som rör: Parker, lekplatser, parklekar</a:t>
            </a:r>
          </a:p>
          <a:p>
            <a:pPr marL="457200" lvl="2" indent="-457200">
              <a:buFont typeface="+mj-lt"/>
              <a:buAutoNum type="arabicPeriod" startAt="20"/>
            </a:pPr>
            <a:r>
              <a:rPr lang="sv-SE" sz="1800" dirty="0"/>
              <a:t>Jag vet vart jag skall vända mig om jag vill lämna synpunkter och idéer om min stadsdel, när det gäller: Parker, lekplatser, parklekar</a:t>
            </a:r>
          </a:p>
          <a:p>
            <a:pPr marL="457200" lvl="2" indent="-457200">
              <a:buFont typeface="+mj-lt"/>
              <a:buAutoNum type="arabicPeriod" startAt="20"/>
            </a:pPr>
            <a:r>
              <a:rPr lang="sv-SE" sz="1800" dirty="0"/>
              <a:t>Jag vet vart jag skall vända mig om jag vill vara delaktig i utvecklingen av min stadsdel, när det gäller: Parker, lekplatser, parklekar</a:t>
            </a:r>
          </a:p>
          <a:p>
            <a:pPr marL="457200" lvl="2" indent="-457200">
              <a:buFont typeface="+mj-lt"/>
              <a:buAutoNum type="arabicPeriod" startAt="20"/>
            </a:pPr>
            <a:r>
              <a:rPr lang="sv-SE" sz="1800" dirty="0"/>
              <a:t>I min stadsdel är tillgängligheten till parker och grönområden god. (ställs till boende i Järva)</a:t>
            </a:r>
          </a:p>
          <a:p>
            <a:pPr marL="457200" lvl="2" indent="-457200">
              <a:buFont typeface="+mj-lt"/>
              <a:buAutoNum type="arabicPeriod" startAt="20"/>
            </a:pPr>
            <a:r>
              <a:rPr lang="sv-SE" sz="1800" dirty="0"/>
              <a:t>På det hela taget tycker jag att min stadsdel är attraktiv att bo i. (ställs till boende i Järva)</a:t>
            </a:r>
          </a:p>
          <a:p>
            <a:pPr marL="457200" lvl="2" indent="-457200">
              <a:buFont typeface="+mj-lt"/>
              <a:buAutoNum type="arabicPeriod" startAt="20"/>
            </a:pPr>
            <a:r>
              <a:rPr lang="sv-SE" sz="1800" dirty="0"/>
              <a:t>Jag skulle rekommendera en vän att flytta till mitt bostadsområde. (ställs till boende i Enskede-Årsta-</a:t>
            </a:r>
            <a:r>
              <a:rPr lang="sv-SE" sz="1800" dirty="0" err="1"/>
              <a:t>Vantör</a:t>
            </a:r>
            <a:r>
              <a:rPr lang="sv-SE" sz="1800" dirty="0"/>
              <a:t>)</a:t>
            </a:r>
          </a:p>
        </p:txBody>
      </p:sp>
      <p:sp>
        <p:nvSpPr>
          <p:cNvPr id="2" name="Platshållare för bildnummer 1">
            <a:extLst>
              <a:ext uri="{FF2B5EF4-FFF2-40B4-BE49-F238E27FC236}">
                <a16:creationId xmlns:a16="http://schemas.microsoft.com/office/drawing/2014/main" id="{7F3337B2-428E-D61F-6015-1A37E25884A3}"/>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8</a:t>
            </a:fld>
            <a:endParaRPr lang="sv-SE" dirty="0"/>
          </a:p>
        </p:txBody>
      </p:sp>
    </p:spTree>
    <p:extLst>
      <p:ext uri="{BB962C8B-B14F-4D97-AF65-F5344CB8AC3E}">
        <p14:creationId xmlns:p14="http://schemas.microsoft.com/office/powerpoint/2010/main" val="3785333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a:solidFill>
                  <a:srgbClr val="890C58"/>
                </a:solidFill>
              </a:rPr>
              <a:t>Frågor om Stockholms stad</a:t>
            </a:r>
            <a:endParaRPr lang="sv-SE" dirty="0">
              <a:solidFill>
                <a:srgbClr val="890C58"/>
              </a:solidFill>
            </a:endParaRP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8" y="1439863"/>
            <a:ext cx="10188000" cy="4294187"/>
          </a:xfrm>
        </p:spPr>
        <p:txBody>
          <a:bodyPr/>
          <a:lstStyle/>
          <a:p>
            <a:pPr marL="457200" lvl="2" indent="-457200">
              <a:buFont typeface="+mj-lt"/>
              <a:buAutoNum type="arabicPeriod" startAt="26"/>
            </a:pPr>
            <a:r>
              <a:rPr lang="sv-SE" sz="1800" dirty="0"/>
              <a:t>På det hela taget tycker jag att Stockholm är en ren och välstädad stad. </a:t>
            </a:r>
          </a:p>
          <a:p>
            <a:pPr marL="457200" lvl="2" indent="-457200">
              <a:buFont typeface="+mj-lt"/>
              <a:buAutoNum type="arabicPeriod" startAt="26"/>
            </a:pPr>
            <a:r>
              <a:rPr lang="sv-SE" sz="1800" dirty="0"/>
              <a:t>På det hela taget tycker jag att Stockholm erbjuder en stadsmiljö som är fin att bo och leva i. </a:t>
            </a:r>
          </a:p>
          <a:p>
            <a:pPr marL="457200" lvl="2" indent="-457200">
              <a:buFont typeface="+mj-lt"/>
              <a:buAutoNum type="arabicPeriod" startAt="26"/>
            </a:pPr>
            <a:r>
              <a:rPr lang="sv-SE" sz="1800" dirty="0"/>
              <a:t>Jag är på det hela taget nöjd med möjligheten att ta del av Stockholms kulturliv.</a:t>
            </a:r>
          </a:p>
          <a:p>
            <a:pPr marL="457200" lvl="2" indent="-457200">
              <a:buFont typeface="+mj-lt"/>
              <a:buAutoNum type="arabicPeriod" startAt="26"/>
            </a:pPr>
            <a:r>
              <a:rPr lang="sv-SE" sz="1800" dirty="0"/>
              <a:t>Jag är på det hela taget nöjd med möjligheten att utöva kulturaktiviteter i Stockholm, exempelvis möjligheten att utöva musik, dans, teater, film/foto, måla/teckna med mera.</a:t>
            </a:r>
          </a:p>
          <a:p>
            <a:pPr marL="457200" lvl="2" indent="-457200">
              <a:buFont typeface="+mj-lt"/>
              <a:buAutoNum type="arabicPeriod" startAt="26"/>
            </a:pPr>
            <a:r>
              <a:rPr lang="sv-SE" sz="1800" dirty="0"/>
              <a:t>Jag är på det hela taget nöjd med möjligheten att ta del av ledarledd idrott/motion i Stockholm exempelvis möjligheten att idrotta i förening, dansa i grupp, gruppträning med mera.</a:t>
            </a:r>
          </a:p>
          <a:p>
            <a:pPr marL="457200" lvl="2" indent="-457200">
              <a:buFont typeface="+mj-lt"/>
              <a:buAutoNum type="arabicPeriod" startAt="26"/>
            </a:pPr>
            <a:r>
              <a:rPr lang="sv-SE" sz="1800" dirty="0"/>
              <a:t>Jag är på det hela taget nöjd med möjligheten att </a:t>
            </a:r>
            <a:r>
              <a:rPr lang="sv-SE" sz="1800" dirty="0" err="1"/>
              <a:t>spontanidrotta</a:t>
            </a:r>
            <a:r>
              <a:rPr lang="sv-SE" sz="1800" dirty="0"/>
              <a:t> i Stockholm exempelvis motionera och idrotta utan ledare eller tränare.</a:t>
            </a:r>
          </a:p>
          <a:p>
            <a:pPr marL="457200" lvl="2" indent="-457200">
              <a:buFont typeface="+mj-lt"/>
              <a:buAutoNum type="arabicPeriod" startAt="26"/>
            </a:pPr>
            <a:r>
              <a:rPr lang="sv-SE" sz="1800" dirty="0"/>
              <a:t>Jag vet var jag kan hitta information om Stockholms stads verksamhet och satsningar i området där jag bor.</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9</a:t>
            </a:fld>
            <a:endParaRPr lang="sv-SE" dirty="0"/>
          </a:p>
        </p:txBody>
      </p:sp>
    </p:spTree>
    <p:extLst>
      <p:ext uri="{BB962C8B-B14F-4D97-AF65-F5344CB8AC3E}">
        <p14:creationId xmlns:p14="http://schemas.microsoft.com/office/powerpoint/2010/main" val="4711772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167aa371da62cb12a661987a1bf5f35ea9b41"/>
</p:tagLst>
</file>

<file path=ppt/theme/theme1.xml><?xml version="1.0" encoding="utf-8"?>
<a:theme xmlns:a="http://schemas.openxmlformats.org/drawingml/2006/main" name="Sthlm Presentation bred skärm">
  <a:themeElements>
    <a:clrScheme name="Stockholm stad NY">
      <a:dk1>
        <a:srgbClr val="000000"/>
      </a:dk1>
      <a:lt1>
        <a:srgbClr val="FFFFFF"/>
      </a:lt1>
      <a:dk2>
        <a:srgbClr val="888B8D"/>
      </a:dk2>
      <a:lt2>
        <a:srgbClr val="EDEAE4"/>
      </a:lt2>
      <a:accent1>
        <a:srgbClr val="E5006C"/>
      </a:accent1>
      <a:accent2>
        <a:srgbClr val="009991"/>
      </a:accent2>
      <a:accent3>
        <a:srgbClr val="E9500E"/>
      </a:accent3>
      <a:accent4>
        <a:srgbClr val="76368C"/>
      </a:accent4>
      <a:accent5>
        <a:srgbClr val="007FC8"/>
      </a:accent5>
      <a:accent6>
        <a:srgbClr val="FCBF0A"/>
      </a:accent6>
      <a:hlink>
        <a:srgbClr val="007FC8"/>
      </a:hlink>
      <a:folHlink>
        <a:srgbClr val="76368C"/>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Accent Mörkgul">
      <a:srgbClr val="E29900"/>
    </a:custClr>
    <a:custClr name="Accent Mörkblå">
      <a:srgbClr val="004976"/>
    </a:custClr>
    <a:custClr name="Accent mörkrosa">
      <a:srgbClr val="890C58"/>
    </a:custClr>
    <a:custClr name="Accent Mörkgrön">
      <a:srgbClr val="00594F"/>
    </a:custClr>
    <a:custClr name="Accent mörkorange">
      <a:srgbClr val="B92F00"/>
    </a:custClr>
    <a:custClr name="Accent mörklila">
      <a:srgbClr val="470A68"/>
    </a:custClr>
    <a:custClr name="Accent mörk Svart">
      <a:srgbClr val="000000"/>
    </a:custClr>
    <a:custClr>
      <a:srgbClr val="FFFFFF"/>
    </a:custClr>
    <a:custClr>
      <a:srgbClr val="FFFFFF"/>
    </a:custClr>
    <a:custClr>
      <a:srgbClr val="FFFFFF"/>
    </a:custClr>
    <a:custClr name="Primärgul">
      <a:srgbClr val="FCBF0A"/>
    </a:custClr>
    <a:custClr name="Primärblå">
      <a:srgbClr val="007FC8"/>
    </a:custClr>
    <a:custClr name="Primärrosa">
      <a:srgbClr val="E5006C"/>
    </a:custClr>
    <a:custClr name="Primärgrön">
      <a:srgbClr val="009991"/>
    </a:custClr>
    <a:custClr name="Primärorange">
      <a:srgbClr val="E9500E"/>
    </a:custClr>
    <a:custClr name="Primärlila">
      <a:srgbClr val="76368C"/>
    </a:custClr>
    <a:custClr name="Primär Grå">
      <a:srgbClr val="888B8D"/>
    </a:custClr>
    <a:custClr>
      <a:srgbClr val="FFFFFF"/>
    </a:custClr>
    <a:custClr>
      <a:srgbClr val="FFFFFF"/>
    </a:custClr>
    <a:custClr>
      <a:srgbClr val="FFFFFF"/>
    </a:custClr>
    <a:custClr name="Sekundär Gul">
      <a:srgbClr val="FFEAAD"/>
    </a:custClr>
    <a:custClr name="Sekundär blå">
      <a:srgbClr val="A3C9EC"/>
    </a:custClr>
    <a:custClr name="Sekundär Rosa">
      <a:srgbClr val="F3A0BA"/>
    </a:custClr>
    <a:custClr name="Sekundär grön">
      <a:srgbClr val="AAD9D6"/>
    </a:custClr>
    <a:custClr name="Sekundär Orange">
      <a:srgbClr val="F9BF9C"/>
    </a:custClr>
    <a:custClr name="Sekundär Lila">
      <a:srgbClr val="C5B4D9"/>
    </a:custClr>
    <a:custClr name="Sekundär grå">
      <a:srgbClr val="EDEAE4"/>
    </a:custClr>
    <a:custClr>
      <a:srgbClr val="FFFFFF"/>
    </a:custClr>
    <a:custClr>
      <a:srgbClr val="FFFFFF"/>
    </a:custClr>
    <a:custClr>
      <a:srgbClr val="FFFFFF"/>
    </a:custClr>
    <a:custClr name="Accent Ljusgul">
      <a:srgbClr val="FFF7E1"/>
    </a:custClr>
    <a:custClr name="Accent ljusblå">
      <a:srgbClr val="DDE9F8"/>
    </a:custClr>
    <a:custClr name="Accent ljusrosa">
      <a:srgbClr val="FCE3EB"/>
    </a:custClr>
    <a:custClr name="Accent ljusgrön">
      <a:srgbClr val="E1F1EF"/>
    </a:custClr>
    <a:custClr name="Accent ljusorange">
      <a:srgbClr val="FDE6D8"/>
    </a:custClr>
    <a:custClr name="Accent ljuslila">
      <a:srgbClr val="E8DFF0"/>
    </a:custClr>
    <a:custClr name="Accent Ljusgrå">
      <a:srgbClr val="F4F3EF"/>
    </a:custClr>
  </a:custClrLst>
  <a:extLst>
    <a:ext uri="{05A4C25C-085E-4340-85A3-A5531E510DB2}">
      <thm15:themeFamily xmlns:thm15="http://schemas.microsoft.com/office/thememl/2012/main" name="Sthlm Presentation bred skärm.potx" id="{19751043-DFFA-4F23-999B-0EBAB7B8E981}" vid="{0C650E62-02BA-4761-A4C7-E19C226E0AC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39</TotalTime>
  <Words>1929</Words>
  <Application>Microsoft Office PowerPoint</Application>
  <PresentationFormat>Bredbild</PresentationFormat>
  <Paragraphs>379</Paragraphs>
  <Slides>62</Slides>
  <Notes>0</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62</vt:i4>
      </vt:variant>
    </vt:vector>
  </HeadingPairs>
  <TitlesOfParts>
    <vt:vector size="64" baseType="lpstr">
      <vt:lpstr>Arial</vt:lpstr>
      <vt:lpstr>Sthlm Presentation bred skärm</vt:lpstr>
      <vt:lpstr>Medborgarundersökning 2026</vt:lpstr>
      <vt:lpstr>Innehåll</vt:lpstr>
      <vt:lpstr>Sammanfattning</vt:lpstr>
      <vt:lpstr>Teknisk beskrivning</vt:lpstr>
      <vt:lpstr>Svarsfrekvens</vt:lpstr>
      <vt:lpstr>Frågor om min stadsdel</vt:lpstr>
      <vt:lpstr>Frågor om min stadsdel</vt:lpstr>
      <vt:lpstr>Frågor om min stadsdel</vt:lpstr>
      <vt:lpstr>Frågor om Stockholms stad</vt:lpstr>
      <vt:lpstr>Spindeldiagram</vt:lpstr>
      <vt:lpstr>Frågor om min stadsdel, andel instämmande</vt:lpstr>
      <vt:lpstr>Frågor om min stadsdel, andel instämmande</vt:lpstr>
      <vt:lpstr>Frågor om Stockholms stad, andel instämmande</vt:lpstr>
      <vt:lpstr>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Stockholms stad, trenddiagram över tid</vt:lpstr>
      <vt:lpstr>Frågor om Stockholms stad, trenddiagram över tid</vt:lpstr>
      <vt:lpstr>Trenddiagram över tid,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Stockholms stad, andel instämmande per kön</vt:lpstr>
      <vt:lpstr>Frågor om Stockholms stad, andel instämmande per kön</vt:lpstr>
      <vt:lpstr>Resultat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Stockholms stad, andel instämmande per åldersgrupp</vt:lpstr>
      <vt:lpstr>Frågor om Stockholms stad, andel instämmande per åldersgrupp</vt:lpstr>
      <vt:lpstr>Frågor om Stockholms stad, andel instämmande per åldersgrupp</vt:lpstr>
      <vt:lpstr>Frågor om min stadsdel, andel instämmande per åldersgrupp</vt:lpstr>
      <vt:lpstr>Svarsandelar över tid</vt:lpstr>
      <vt:lpstr>Svarsandelar – Rent och städat</vt:lpstr>
      <vt:lpstr>Svarsandelar – Trygg och säker </vt:lpstr>
      <vt:lpstr>Svarsandelar – Förtroende för stadsdelsförvaltningen</vt:lpstr>
      <vt:lpstr>Svarsandelar – Kultur med mera</vt:lpstr>
      <vt:lpstr>Svarsandelar – Kultur med mera</vt:lpstr>
      <vt:lpstr>Svarsandelar – Torg</vt:lpstr>
      <vt:lpstr>Svarsandelar – Tillgänglighet och trafiksäkerhet</vt:lpstr>
      <vt:lpstr>Svarsandelar – Demokrati och inflytande</vt:lpstr>
      <vt:lpstr>Svarsandelar – Helhetsomdömen för staden</vt:lpstr>
      <vt:lpstr>Svarsandelar – Helhetsomdömen för staden</vt:lpstr>
      <vt:lpstr>Svarsandelar – Helhetsomdömen för staden</vt:lpstr>
      <vt:lpstr>Otrygghet</vt:lpstr>
      <vt:lpstr>Otrygghet per kön</vt:lpstr>
      <vt:lpstr>Otrygghet per åldersgrupp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Skärholmen - Stockholms stad Medborgarundersökning 2026</dc:title>
  <dc:creator>Stockholms stad</dc:creator>
  <cp:lastModifiedBy>HS</cp:lastModifiedBy>
  <cp:revision>26</cp:revision>
  <dcterms:created xsi:type="dcterms:W3CDTF">2025-06-27T15:10:19Z</dcterms:created>
  <dcterms:modified xsi:type="dcterms:W3CDTF">2026-06-24T16:04:54Z</dcterms:modified>
</cp:coreProperties>
</file>