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78" r:id="rId21"/>
    <p:sldId id="502" r:id="rId22"/>
    <p:sldId id="504" r:id="rId23"/>
    <p:sldId id="460" r:id="rId24"/>
    <p:sldId id="503" r:id="rId25"/>
    <p:sldId id="409" r:id="rId26"/>
    <p:sldId id="505" r:id="rId27"/>
    <p:sldId id="336" r:id="rId28"/>
    <p:sldId id="489" r:id="rId29"/>
    <p:sldId id="41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325" r:id="rId58"/>
    <p:sldId id="332" r:id="rId59"/>
    <p:sldId id="333" r:id="rId60"/>
    <p:sldId id="463" r:id="rId61"/>
    <p:sldId id="464" r:id="rId62"/>
    <p:sldId id="465" r:id="rId63"/>
  </p:sldIdLst>
  <p:sldSz cx="12192000" cy="6858000"/>
  <p:notesSz cx="6858000" cy="9144000"/>
  <p:custDataLst>
    <p:tags r:id="rId6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78"/>
            <p14:sldId id="502"/>
            <p14:sldId id="504"/>
          </p14:sldIdLst>
        </p14:section>
        <p14:section name="Trenddiagram över tid, per kön" id="{4BD92BB1-9AA8-4E97-A26D-CE8AFF161D00}">
          <p14:sldIdLst>
            <p14:sldId id="460"/>
            <p14:sldId id="503"/>
            <p14:sldId id="409"/>
            <p14:sldId id="505"/>
            <p14:sldId id="336"/>
            <p14:sldId id="489"/>
            <p14:sldId id="41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15.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5.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15.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1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15.xml"/><Relationship Id="rId6" Type="http://schemas.openxmlformats.org/officeDocument/2006/relationships/image" Target="../media/image26.emf"/><Relationship Id="rId5" Type="http://schemas.openxmlformats.org/officeDocument/2006/relationships/image" Target="../media/image34.emf"/><Relationship Id="rId4" Type="http://schemas.openxmlformats.org/officeDocument/2006/relationships/image" Target="../media/image3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26.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15.xml"/><Relationship Id="rId6" Type="http://schemas.openxmlformats.org/officeDocument/2006/relationships/image" Target="../media/image26.emf"/><Relationship Id="rId5" Type="http://schemas.openxmlformats.org/officeDocument/2006/relationships/image" Target="../media/image39.emf"/><Relationship Id="rId4" Type="http://schemas.openxmlformats.org/officeDocument/2006/relationships/image" Target="../media/image38.emf"/></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15.xml"/><Relationship Id="rId5" Type="http://schemas.openxmlformats.org/officeDocument/2006/relationships/image" Target="../media/image21.emf"/><Relationship Id="rId4" Type="http://schemas.openxmlformats.org/officeDocument/2006/relationships/image" Target="../media/image42.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15.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emf"/></Relationships>
</file>

<file path=ppt/slides/_rels/slide2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15.xml"/><Relationship Id="rId6" Type="http://schemas.openxmlformats.org/officeDocument/2006/relationships/image" Target="../media/image52.emf"/><Relationship Id="rId5" Type="http://schemas.openxmlformats.org/officeDocument/2006/relationships/image" Target="../media/image51.emf"/><Relationship Id="rId4" Type="http://schemas.openxmlformats.org/officeDocument/2006/relationships/image" Target="../media/image50.emf"/></Relationships>
</file>

<file path=ppt/slides/_rels/slide2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15.xml"/><Relationship Id="rId6" Type="http://schemas.openxmlformats.org/officeDocument/2006/relationships/image" Target="../media/image52.emf"/><Relationship Id="rId5" Type="http://schemas.openxmlformats.org/officeDocument/2006/relationships/image" Target="../media/image56.emf"/><Relationship Id="rId4" Type="http://schemas.openxmlformats.org/officeDocument/2006/relationships/image" Target="../media/image55.emf"/></Relationships>
</file>

<file path=ppt/slides/_rels/slide27.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15.xml"/><Relationship Id="rId6" Type="http://schemas.openxmlformats.org/officeDocument/2006/relationships/image" Target="../media/image60.emf"/><Relationship Id="rId5" Type="http://schemas.openxmlformats.org/officeDocument/2006/relationships/image" Target="../media/image52.emf"/><Relationship Id="rId4" Type="http://schemas.openxmlformats.org/officeDocument/2006/relationships/image" Target="../media/image59.emf"/></Relationships>
</file>

<file path=ppt/slides/_rels/slide28.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15.xml"/><Relationship Id="rId6" Type="http://schemas.openxmlformats.org/officeDocument/2006/relationships/image" Target="../media/image52.emf"/><Relationship Id="rId5" Type="http://schemas.openxmlformats.org/officeDocument/2006/relationships/image" Target="../media/image64.emf"/><Relationship Id="rId4" Type="http://schemas.openxmlformats.org/officeDocument/2006/relationships/image" Target="../media/image63.emf"/></Relationships>
</file>

<file path=ppt/slides/_rels/slide29.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65.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15.xml"/><Relationship Id="rId6" Type="http://schemas.openxmlformats.org/officeDocument/2006/relationships/image" Target="../media/image70.emf"/><Relationship Id="rId5" Type="http://schemas.openxmlformats.org/officeDocument/2006/relationships/image" Target="../media/image69.emf"/><Relationship Id="rId4" Type="http://schemas.openxmlformats.org/officeDocument/2006/relationships/image" Target="../media/image68.emf"/></Relationships>
</file>

<file path=ppt/slides/_rels/slide31.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15.xml"/><Relationship Id="rId5" Type="http://schemas.openxmlformats.org/officeDocument/2006/relationships/image" Target="../media/image52.emf"/><Relationship Id="rId4" Type="http://schemas.openxmlformats.org/officeDocument/2006/relationships/image" Target="../media/image73.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15.xml"/><Relationship Id="rId4" Type="http://schemas.openxmlformats.org/officeDocument/2006/relationships/image" Target="../media/image10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15.xml"/><Relationship Id="rId4" Type="http://schemas.openxmlformats.org/officeDocument/2006/relationships/image" Target="../media/image107.emf"/></Relationships>
</file>

<file path=ppt/slides/_rels/slide51.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109.emf"/><Relationship Id="rId1" Type="http://schemas.openxmlformats.org/officeDocument/2006/relationships/slideLayout" Target="../slideLayouts/slideLayout15.xml"/><Relationship Id="rId4" Type="http://schemas.openxmlformats.org/officeDocument/2006/relationships/image" Target="../media/image111.emf"/></Relationships>
</file>

<file path=ppt/slides/_rels/slide53.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image" Target="../media/image112.emf"/><Relationship Id="rId1" Type="http://schemas.openxmlformats.org/officeDocument/2006/relationships/slideLayout" Target="../slideLayouts/slideLayout15.xml"/><Relationship Id="rId4" Type="http://schemas.openxmlformats.org/officeDocument/2006/relationships/image" Target="../media/image114.emf"/></Relationships>
</file>

<file path=ppt/slides/_rels/slide54.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image" Target="../media/image115.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image" Target="../media/image117.emf"/><Relationship Id="rId1" Type="http://schemas.openxmlformats.org/officeDocument/2006/relationships/slideLayout" Target="../slideLayouts/slideLayout15.xml"/><Relationship Id="rId4" Type="http://schemas.openxmlformats.org/officeDocument/2006/relationships/image" Target="../media/image119.emf"/></Relationships>
</file>

<file path=ppt/slides/_rels/slide56.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0.emf"/><Relationship Id="rId1" Type="http://schemas.openxmlformats.org/officeDocument/2006/relationships/slideLayout" Target="../slideLayouts/slideLayout15.xml"/><Relationship Id="rId4" Type="http://schemas.openxmlformats.org/officeDocument/2006/relationships/image" Target="../media/image122.emf"/></Relationships>
</file>

<file path=ppt/slides/_rels/slide57.xml.rels><?xml version="1.0" encoding="UTF-8" standalone="yes"?>
<Relationships xmlns="http://schemas.openxmlformats.org/package/2006/relationships"><Relationship Id="rId3" Type="http://schemas.openxmlformats.org/officeDocument/2006/relationships/image" Target="../media/image124.emf"/><Relationship Id="rId2" Type="http://schemas.openxmlformats.org/officeDocument/2006/relationships/image" Target="../media/image123.emf"/><Relationship Id="rId1" Type="http://schemas.openxmlformats.org/officeDocument/2006/relationships/slideLayout" Target="../slideLayouts/slideLayout15.xml"/><Relationship Id="rId4" Type="http://schemas.openxmlformats.org/officeDocument/2006/relationships/image" Target="../media/image125.emf"/></Relationships>
</file>

<file path=ppt/slides/_rels/slide58.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image" Target="../media/image126.emf"/><Relationship Id="rId1" Type="http://schemas.openxmlformats.org/officeDocument/2006/relationships/slideLayout" Target="../slideLayouts/slideLayout15.xml"/><Relationship Id="rId4" Type="http://schemas.openxmlformats.org/officeDocument/2006/relationships/image" Target="../media/image128.emf"/></Relationships>
</file>

<file path=ppt/slides/_rels/slide59.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31.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Norra innerstaden</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307DA614-A85E-0076-B0E8-220A3F3358BD}"/>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24ECF32E-19D0-5B7E-4AA5-9FA244A58046}"/>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ED750CDF-7C76-51CF-70D3-47B924A63502}"/>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76 procent för Norra innerstaden och 72 procent för staden totalt. Snöröjning och sandning av gator och gångvägar: 44 procent för Norra innerstaden och 44 procent för staden totalt. Rent och städat i min stadsdel: 71 procent för Norra innerstaden och 68 procent för staden totalt. Trygg i parker och grönområden: 83 procent för Norra innerstaden och 78 procent för staden totalt.">
            <a:extLst>
              <a:ext uri="{FF2B5EF4-FFF2-40B4-BE49-F238E27FC236}">
                <a16:creationId xmlns:a16="http://schemas.microsoft.com/office/drawing/2014/main" id="{1B4336EA-7643-032C-C55B-3492DCF67594}"/>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CC81940C-D5F4-B57B-1E21-0B2D6B5D281F}"/>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56BD549D-0090-E11F-977F-B25D49BC70F1}"/>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CE568232-2F06-16C5-1E18-AA5E1FE48E9D}"/>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7BB3A305-A6E9-9D12-3D0E-B97B06247BDE}"/>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6C4F798D-ADE1-7E37-9E48-B1F1DFB22B8B}"/>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73 procent för Norra innerstaden och 69 procent för staden totalt. Tryggt att bo i min stadsdel: 90 procent för Norra innerstaden och 83 procent för staden totalt. Förtroende för stadsdelsförvaltningen: 42 procent för Norra innerstaden och 40 procent för staden totalt. Barn och ungdomar kan ta del av kultur: 74 procent för Norra innerstaden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07CE5925-46A0-3B8B-5E84-D6C454335079}"/>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242EEA69-D131-B430-E1A4-A12B6A2C21C9}"/>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BB49959E-733E-C9A7-9718-193D1FE37E78}"/>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DE2E3BE2-6F94-E650-B12E-F14C9FE24718}"/>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81C3788F-92B3-74C6-D98B-D6033DADD252}"/>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79 procent för Norra innerstaden och 64 procent för staden totalt. Barn och ungdomar kan utöva kultur: 70 procent för Norra innerstaden och 63 procent för staden totalt. Vuxna kan utöva kultur: 69 procent för Norra innerstaden och 56 procent för staden totalt. Möjligheter till aktiviteter i parker och naturområden: 79 procent för Norra innerstaden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A61AF363-B97B-914C-9C53-F61DDA22ABC5}"/>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91CE22E8-1B9B-EE6E-B7F7-158A5834CB17}"/>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CCA47383-052A-ACC0-AE78-6A52636781BC}"/>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B02801FC-4A18-BB6F-5729-E13AFB1DD02D}"/>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5E89B2B3-1F2B-4C4E-005E-05153816BD2D}"/>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70 procent för Norra innerstaden och 55 procent för staden totalt. Finns torg där jag vill vara: 51 procent för Norra innerstaden och 46 procent för staden totalt. Upplever torgen som välskötta: 66 procent för Norra innerstaden och 59 procent för staden totalt. Trafikmiljö säker för gående: 69 procent för Norra innerstaden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7A068820-F6AF-A2B1-0EEF-C718ED4FBD03}"/>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04514F91-7A6A-3349-56DF-4642DB4E39AE}"/>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E8F539C7-66AF-8213-B398-1B7B046D9E9D}"/>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B5BF6ABC-2B07-6675-F3B8-34E97D11FBE4}"/>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5D45C5E1-FB31-1794-F00B-3742D878E61F}"/>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64 procent för Norra innerstaden och 66 procent för staden totalt. Lätt att ta sig fram på cykel: 75 procent för Norra innerstaden och 76 procent för staden totalt. Påverka beslut om parker, lekplatser, parklekar: 21 procent för Norra innerstaden och 27 procent för staden totalt. Synpunkter om parker, lekplatser, parklekar: 24 procent för Norra innerstaden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B19E189A-28DA-1FF2-E7DE-738EAEBA3419}"/>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08A34824-2DCB-F5A6-2B90-6B43E6869563}"/>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D0C941B1-9E47-FBB4-851E-0E2FED6535F6}"/>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2A2B729A-B50C-5899-209C-69B2E7231615}"/>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5C5E7A74-D3D0-1C35-43EA-CC9822D50BAA}"/>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B6B8-28E3-67C2-748C-2489B3227C7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9C5FD74-4E7A-8E64-B0FA-BE84418231D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2E189524-F472-F3C6-A9C7-10132ACF3C4F}"/>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4" name="Grupp 3" descr="Trenddiagram som visar andelen instämmande över tid. Andel 2026: Delaktig i utveckling av parker, lekplatser, parklekar: 17 procent för Norra innerstaden och 23 procent för staden totalt.">
            <a:extLst>
              <a:ext uri="{FF2B5EF4-FFF2-40B4-BE49-F238E27FC236}">
                <a16:creationId xmlns:a16="http://schemas.microsoft.com/office/drawing/2014/main" id="{7D8196A9-DBF3-0727-E1ED-FE8B314A212A}"/>
              </a:ext>
            </a:extLst>
          </p:cNvPr>
          <p:cNvGrpSpPr/>
          <p:nvPr/>
        </p:nvGrpSpPr>
        <p:grpSpPr>
          <a:xfrm>
            <a:off x="552450" y="1173163"/>
            <a:ext cx="7840663" cy="5611812"/>
            <a:chOff x="552450" y="1173163"/>
            <a:chExt cx="7840663" cy="5611812"/>
          </a:xfrm>
        </p:grpSpPr>
        <p:pic>
          <p:nvPicPr>
            <p:cNvPr id="8" name="Bildobjekt 7">
              <a:extLst>
                <a:ext uri="{FF2B5EF4-FFF2-40B4-BE49-F238E27FC236}">
                  <a16:creationId xmlns:a16="http://schemas.microsoft.com/office/drawing/2014/main" id="{78B70AE1-5BEE-EECC-8C05-45E78A5C10E9}"/>
                </a:ext>
              </a:extLst>
            </p:cNvPr>
            <p:cNvPicPr/>
            <p:nvPr/>
          </p:nvPicPr>
          <p:blipFill>
            <a:blip r:embed="rId2"/>
            <a:stretch>
              <a:fillRect/>
            </a:stretch>
          </p:blipFill>
          <p:spPr>
            <a:xfrm>
              <a:off x="3798888" y="6153150"/>
              <a:ext cx="4594225" cy="631825"/>
            </a:xfrm>
            <a:prstGeom prst="rect">
              <a:avLst/>
            </a:prstGeom>
          </p:spPr>
        </p:pic>
        <p:pic>
          <p:nvPicPr>
            <p:cNvPr id="7" name="Bildobjekt 6">
              <a:extLst>
                <a:ext uri="{FF2B5EF4-FFF2-40B4-BE49-F238E27FC236}">
                  <a16:creationId xmlns:a16="http://schemas.microsoft.com/office/drawing/2014/main" id="{6E64DD5B-6A7A-B8C8-E7DD-1563A8486753}"/>
                </a:ext>
              </a:extLst>
            </p:cNvPr>
            <p:cNvPicPr/>
            <p:nvPr/>
          </p:nvPicPr>
          <p:blipFill>
            <a:blip r:embed="rId3"/>
            <a:stretch>
              <a:fillRect/>
            </a:stretch>
          </p:blipFill>
          <p:spPr>
            <a:xfrm>
              <a:off x="552450" y="1173163"/>
              <a:ext cx="5349875" cy="2179637"/>
            </a:xfrm>
            <a:prstGeom prst="rect">
              <a:avLst/>
            </a:prstGeom>
          </p:spPr>
        </p:pic>
      </p:grpSp>
    </p:spTree>
    <p:extLst>
      <p:ext uri="{BB962C8B-B14F-4D97-AF65-F5344CB8AC3E}">
        <p14:creationId xmlns:p14="http://schemas.microsoft.com/office/powerpoint/2010/main" val="40892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2 procent för Norra innerstaden och 74 procent för staden totalt. Stadsmiljö som är fin att bo och leva i: 88 procent för Norra innerstaden och 86 procent för staden totalt. Möjlighet att ta del av Stockholms kulturliv: 83 procent för Norra innerstaden och 80 procent för staden totalt. Möjlighet att utöva kulturaktiviteter: 69 procent för Norra innerstaden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549F29B2-AA27-D832-49D2-1E7778F45EF5}"/>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F48E2D4D-86B4-0903-A419-675DF1A4880D}"/>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721B6E07-4E31-240C-2E98-6A4B4FC64CBA}"/>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0C3B0DC2-DBE5-FDA4-13CF-D9E7185C2A38}"/>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5B9A1960-D19A-E6C6-B25E-3477753CEA93}"/>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68 procent för Norra innerstaden och 71 procent för staden totalt. Möjlighet att spontanidrotta: 80 procent för Norra innerstaden och 78 procent för staden totalt. Hitta information om verksamhet och satsningar: 42 procent för Norra innerstaden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9E2BACE7-23B5-078D-D4D3-DB3CCDE0195B}"/>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D3C8B353-5484-4471-D63A-56E276D6090E}"/>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42EA979A-6EB8-AAD9-7F6C-9D16DC05CE6D}"/>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DC6F56CC-856E-603C-7730-6F5DF524455C}"/>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77 procent för män och 74 procent för kvinnor. Snöröjning och sandning av gator och gångvägar: 48 procent för män och 41 procent för kvinnor. Rent och städat i min stadsdel: 70 procent för män och 71 procent för kvinnor. Trygg i parker och grönområden: 88 procent för män och 78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505B182D-8CD6-8231-1C0D-20FA805501D9}"/>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5482F470-593B-2BC8-FFE2-7D392EB37529}"/>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1493F2BD-8322-3375-BA42-4743FCE323F2}"/>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C07CA6A4-D3D1-FC96-023E-CCA2103A08CA}"/>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6E9C41FD-57DB-D5FA-55EF-BA4DF61A94FF}"/>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83 procent för män och 63 procent för kvinnor. Tryggt att bo i min stadsdel: 91 procent för män och 88 procent för kvinnor. Förtroende för stadsdelsförvaltningen: 42 procent för män och 42 procent för kvinnor. Barn och ungdomar kan ta del av kultur: 68 procent för män och 80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14C4FDC3-3F3E-4DD0-B9B9-7817C3E888DD}"/>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2FA6E369-BDEA-8EBE-EF97-AB7F9A55298B}"/>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229520A1-0092-4B9C-0DD0-F685FFE0DFE1}"/>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4498BF77-AAA6-9D03-08D4-D4FBCF4F13CA}"/>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B92AEBC4-25EE-280E-EB33-E49F3EB5E199}"/>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72 procent för män och 85 procent för kvinnor. Barn och ungdomar kan utöva kultur: 59 procent för män och 79 procent för kvinnor. Vuxna kan utöva kultur: 57 procent för män och 80 procent för kvinnor. Möjligheter till aktiviteter i parker och naturområden: 76 procent för män och 83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82FCB9D2-E30C-C2CE-0184-709E1AF6CEC8}"/>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9E39C108-5CD1-C1F6-720B-684ABF5BCA03}"/>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C242857F-944D-0C95-E618-4C441FA07E98}"/>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100185F8-3A82-F90E-4E43-1076E1E5CE41}"/>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017D5282-C0D5-887E-43E8-3847731B2E96}"/>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64 procent för män och 75 procent för kvinnor. Finns torg där jag vill vara: 47 procent för män och 54 procent för kvinnor. Upplever torgen som välskötta: 66 procent för män och 65 procent för kvinnor. Trafikmiljö säker för gående: 68 procent för män och 70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A45F55E8-7E3F-8180-405B-1E877466850D}"/>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DB9FD6F4-F8B7-73C0-F469-3DE134778656}"/>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03D741F2-672F-2251-4402-F999A7627986}"/>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F9BAA107-C2F5-4AB4-B05C-24832CE8404C}"/>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A69BF12C-11CE-9164-A52A-E6FB915D1D56}"/>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62 procent för män och 64 procent för kvinnor. Lätt att ta sig fram på cykel: 76 procent för män och 74 procent för kvinnor. Påverka beslut om parker, lekplatser, parklekar: 21 procent för män och 20 procent för kvinnor. Synpunkter om parker, lekplatser, parklekar: 23 procent för män och 25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20C83738-02FC-761F-F130-1CD74A798872}"/>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6EF37CED-016F-EA17-4702-9447F500F98C}"/>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1220919E-0AFB-DF28-95E0-9AA64BE20C64}"/>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AA5EAD7C-70F3-68A3-E558-14949C655446}"/>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8DBF030A-1746-CA54-19DD-9C5EEA194F9C}"/>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17 procent för män och 18 procent för kvinnor.">
            <a:extLst>
              <a:ext uri="{FF2B5EF4-FFF2-40B4-BE49-F238E27FC236}">
                <a16:creationId xmlns:a16="http://schemas.microsoft.com/office/drawing/2014/main" id="{2A7691E9-2579-E6FB-52A0-AF1DE801FC1D}"/>
              </a:ext>
            </a:extLst>
          </p:cNvPr>
          <p:cNvGrpSpPr/>
          <p:nvPr/>
        </p:nvGrpSpPr>
        <p:grpSpPr>
          <a:xfrm>
            <a:off x="566738" y="1220788"/>
            <a:ext cx="6503987" cy="5302250"/>
            <a:chOff x="566738" y="1220788"/>
            <a:chExt cx="6503987" cy="5302250"/>
          </a:xfrm>
        </p:grpSpPr>
        <p:pic>
          <p:nvPicPr>
            <p:cNvPr id="7" name="Bildobjekt 6">
              <a:extLst>
                <a:ext uri="{FF2B5EF4-FFF2-40B4-BE49-F238E27FC236}">
                  <a16:creationId xmlns:a16="http://schemas.microsoft.com/office/drawing/2014/main" id="{6940BA15-4507-8F73-814A-A6EF04F00DCC}"/>
                </a:ext>
              </a:extLst>
            </p:cNvPr>
            <p:cNvPicPr/>
            <p:nvPr/>
          </p:nvPicPr>
          <p:blipFill>
            <a:blip r:embed="rId2"/>
            <a:stretch>
              <a:fillRect/>
            </a:stretch>
          </p:blipFill>
          <p:spPr>
            <a:xfrm>
              <a:off x="566738" y="1220788"/>
              <a:ext cx="4618037" cy="2187575"/>
            </a:xfrm>
            <a:prstGeom prst="rect">
              <a:avLst/>
            </a:prstGeom>
          </p:spPr>
        </p:pic>
        <p:pic>
          <p:nvPicPr>
            <p:cNvPr id="5" name="Bildobjekt 4">
              <a:extLst>
                <a:ext uri="{FF2B5EF4-FFF2-40B4-BE49-F238E27FC236}">
                  <a16:creationId xmlns:a16="http://schemas.microsoft.com/office/drawing/2014/main" id="{F886E0CE-C05F-782D-EE28-3A25B3C47885}"/>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76 procent av invånarna i Norra innerstaden är nöjda med skötsel och städning av parker och grönområden i sin stadsdel, vilket är i nivå med 2025 års resultat. För staden totalt ligger resultatet på 72 procent. </a:t>
            </a:r>
            <a:endParaRPr lang="sv-SE" sz="1300" dirty="0"/>
          </a:p>
          <a:p>
            <a:r>
              <a:rPr lang="sv-SE" sz="1300"/>
              <a:t>När det gäller snöröjning och sandning av gator och gångvägar i stadsdelen är 44 procent av invånarna i Norra innerstaden nöjda. Jämfört med år 2025 har resultatet minskat från 54 procent. För staden totalt ligger resultatet på 44 procent. </a:t>
            </a:r>
            <a:endParaRPr lang="sv-SE" sz="1300" dirty="0"/>
          </a:p>
          <a:p>
            <a:pPr marL="0" indent="0">
              <a:spcAft>
                <a:spcPts val="400"/>
              </a:spcAft>
              <a:buNone/>
            </a:pPr>
            <a:r>
              <a:rPr lang="sv-SE" sz="1200" b="1" dirty="0"/>
              <a:t>Trygghet</a:t>
            </a:r>
          </a:p>
          <a:p>
            <a:r>
              <a:rPr lang="sv-SE" sz="1300"/>
              <a:t>73 procent av invånarna i Norra innerstaden känner sig trygga när de går ensamma hem på kvällen i stadsdelen de bor i, vilket är en minskning från 80 procent år 2025. Motsvarande siffra för staden totalt är 69 procent. </a:t>
            </a:r>
            <a:endParaRPr lang="sv-SE" sz="1300" dirty="0"/>
          </a:p>
          <a:p>
            <a:r>
              <a:rPr lang="sv-SE" sz="1300"/>
              <a:t>På det hela taget tycker 90 procent av invånarna i Norra innerstaden att deras stadsdel är trygg att bo i. Jämfört med år 2025 har resultatet minskat från 94 procent. För staden totalt ligger resultatet på 83 procent. </a:t>
            </a:r>
            <a:endParaRPr lang="sv-SE" sz="1300" dirty="0"/>
          </a:p>
          <a:p>
            <a:pPr marL="0" indent="0">
              <a:spcAft>
                <a:spcPts val="400"/>
              </a:spcAft>
              <a:buNone/>
            </a:pPr>
            <a:r>
              <a:rPr lang="sv-SE" sz="1200" b="1" dirty="0"/>
              <a:t>Kultur</a:t>
            </a:r>
          </a:p>
          <a:p>
            <a:r>
              <a:rPr lang="sv-SE" sz="1300"/>
              <a:t>70 procent av invånarna i Norra innerstaden instämmer i att kulturlivet är bra i sin stadsdel, vilket är en minskning från 71 procent år 2025. För staden totalt ligger resultatet på 55 procent. </a:t>
            </a:r>
            <a:endParaRPr lang="sv-SE" sz="1300" dirty="0"/>
          </a:p>
          <a:p>
            <a:pPr marL="0" indent="0">
              <a:spcAft>
                <a:spcPts val="400"/>
              </a:spcAft>
              <a:buNone/>
            </a:pPr>
            <a:r>
              <a:rPr lang="sv-SE" sz="1200" b="1" dirty="0"/>
              <a:t>Trafikmiljö</a:t>
            </a:r>
          </a:p>
          <a:p>
            <a:r>
              <a:rPr lang="sv-SE" sz="1300"/>
              <a:t>69 procent av invånarna i Norra innerstaden upplever trafikmiljön som säker för gående i sin stadsdel, vilket är en minskning från 74 procent år 2025. Motsvarande siffra för hela staden är 71 procent. </a:t>
            </a:r>
            <a:endParaRPr lang="sv-SE" sz="1300" dirty="0"/>
          </a:p>
          <a:p>
            <a:r>
              <a:rPr lang="sv-SE" sz="1300"/>
              <a:t>För trafikmiljön avseende cyklister upplever 64 procent av invånarna i Norra innerstaden den som säker i sin stadsdel, ett resultat som har minskat från 65 procent år 2025.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71 procent för män och 73 procent för kvinnor. Stadsmiljö som är fin att bo och leva i: 87 procent för män och 89 procent för kvinnor. Möjlighet att ta del av Stockholms kulturliv: 76 procent för män och 90 procent för kvinnor. Möjlighet att utöva kulturaktiviteter: 59 procent för män och 78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F76D8945-A8C2-3D54-E17D-236B44922B62}"/>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FE48FD57-C6FD-B549-B92D-E616F0D40C59}"/>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9F98219F-392C-0D4D-F4AE-281A614775B3}"/>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DFC66C2E-7EFE-56E8-7E4C-4B764B584298}"/>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220123C2-37DA-7EEC-D478-9556DA2E8629}"/>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60 procent för män och 76 procent för kvinnor. Möjlighet att spontanidrotta: 80 procent för män och 80 procent för kvinnor. Hitta information om verksamhet och satsningar: 42 procent för män och 43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13C93C7C-B1B8-A9F6-41E5-3C2787D776FE}"/>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02B3DC3A-DD5C-CCBB-6C8A-F25166129D39}"/>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BF851A81-555A-7DEC-F46A-D5A84CA1C18F}"/>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0E5802B5-07B1-2C7E-338C-BE38E8686FDB}"/>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Norra innerstaden totalt samt per åldersgrupp. Resultat: Skötsel och städning av parker och grönområden: 76 procent staden totalt, 89 procent 18-34 år, 69 procent 35-49 år, 63 procent 50-64 år och 73 procent 65 år eller äldre. Snöröjning och sandning av gator och gångvägar: 44 procent staden totalt, 58 procent 18-34 år, 49 procent 35-49 år, 36 procent 50-64 år och 26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F0F63123-F33C-1F52-8097-E0B1BAB9AB25}"/>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1B3BFA3F-61CC-058D-8A02-3097AD3BEA4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Norra innerstaden totalt samt per åldersgrupp. Resultat: Rent och städat i min stadsdel: 71 procent staden totalt, 85 procent 18-34 år, 68 procent 35-49 år, 57 procent 50-64 år och 62 procent 65 år eller äldre. Trygg i parker och grönområden: 83 procent staden totalt, 87 procent 18-34 år, 81 procent 35-49 år, 75 procent 50-64 år och 85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9D3E7FAC-CBB3-5EA5-F307-F100FB3C9753}"/>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1C70C7E9-A099-D19C-57A5-D6BCA113CF71}"/>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Norra innerstaden totalt samt per åldersgrupp. Resultat: Trygg när jag går ensam hem på kvällen: 73 procent staden totalt, 77 procent 18-34 år, 73 procent 35-49 år, 70 procent 50-64 år och 68 procent 65 år eller äldre. Tryggt att bo i min stadsdel: 90 procent staden totalt, 94 procent 18-34 år, 84 procent 35-49 år, 86 procent 50-64 år och 91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9A6823BE-A9D4-4E96-7ADB-19B271FDAB36}"/>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39D5D733-A964-D551-3593-870D056B485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Norra innerstaden totalt samt per åldersgrupp. Resultat: Förtroende för stadsdelsförvaltningen: 42 procent staden totalt, 60 procent 18-34 år, 38 procent 35-49 år, 29 procent 50-64 år och 30 procent 65 år eller äldre. Barn och ungdomar kan ta del av kultur: 74 procent staden totalt, 65 procent 18-34 år, 78 procent 35-49 år, 83 procent 50-64 år och 72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74C0648D-8242-4393-3350-DAEC825234C6}"/>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B7697AB8-0F4E-3BF7-24B3-0DA1D711BFD4}"/>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Norra innerstaden totalt samt per åldersgrupp. Resultat: Vuxna kan ta del av kultur: 79 procent staden totalt, 75 procent 18-34 år, 84 procent 35-49 år, 80 procent 50-64 år och 80 procent 65 år eller äldre. Barn och ungdomar kan utöva kultur: 70 procent staden totalt, 68 procent 18-34 år, 70 procent 35-49 år, 74 procent 50-64 år och 66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FB18B183-6E1E-FD06-E176-99360D4A5B2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716361E2-907D-BD06-AA0A-1F4A75DA440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Norra innerstaden totalt samt per åldersgrupp. Resultat: Vuxna kan utöva kultur: 69 procent staden totalt, 68 procent 18-34 år, 71 procent 35-49 år, 70 procent 50-64 år och 70 procent 65 år eller äldre. Möjligheter till aktiviteter i parker och naturområden: 79 procent staden totalt, 85 procent 18-34 år, 75 procent 35-49 år, 74 procent 50-64 år och 79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67408F2B-C5EE-3E83-78C0-20474050AA0C}"/>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802B9D41-9F67-656D-A862-DE0D4287DE2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Norra innerstaden totalt samt per åldersgrupp. Resultat: Kulturlivet i min stadsdel är bra: 70 procent staden totalt, 68 procent 18-34 år, 71 procent 35-49 år, 75 procent 50-64 år och 66 procent 65 år eller äldre. Finns torg där jag vill vara: 51 procent staden totalt, 48 procent 18-34 år, 56 procent 35-49 år, 44 procent 50-64 år och 55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DA87D596-0DEF-81A2-9175-D3C06CD72928}"/>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1B781325-0C25-370E-AF6A-1DD964E58391}"/>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Norra innerstaden är ±5,3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Norra innerstaden totalt samt per åldersgrupp. Resultat: Upplever torgen som välskötta: 66 procent staden totalt, 68 procent 18-34 år, 71 procent 35-49 år, 50 procent 50-64 år och 73 procent 65 år eller äldre. Trafikmiljö säker för gående: 69 procent staden totalt, 76 procent 18-34 år, 62 procent 35-49 år, 65 procent 50-64 år och 70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2E88DD43-6E97-2A5D-D726-A89EB73BC4F0}"/>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D641D598-26F3-B07D-96BB-F56A81D2B32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Norra innerstaden totalt samt per åldersgrupp. Resultat: Trafikmiljö säker för cyklister: 64 procent staden totalt, 69 procent 18-34 år, 62 procent 35-49 år, 61 procent 50-64 år och 58 procent 65 år eller äldre. Lätt att ta sig fram på cykel: 75 procent staden totalt, 75 procent 18-34 år, 73 procent 35-49 år, 80 procent 50-64 år och 71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C2B065D9-B022-CD3C-245C-DEF498F20BDA}"/>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19B1B22B-28E4-2030-005E-D79231D3EEB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Norra innerstaden totalt samt per åldersgrupp. Resultat: Påverka beslut om parker, lekplatser, parklekar: 21 procent staden totalt, 18 procent 18-34 år, 15 procent 35-49 år, 24 procent 50-64 år och 29 procent 65 år eller äldre. Synpunkter om parker, lekplatser, parklekar: 24 procent staden totalt, 18 procent 18-34 år, 20 procent 35-49 år, 29 procent 50-64 år och 34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95D33C2E-39B9-4FF7-042D-2AABA9A3BA22}"/>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87E278EB-AF8F-A33B-3D6F-4DEB532AA3D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Norra innerstaden totalt samt per åldersgrupp. Resultat: Delaktig i utveckling av parker, lekplatser, parklekar: 17 procent staden totalt, 17 procent 18-34 år, 16 procent 35-49 år, 12 procent 50-64 år och 26 procent 65 år eller äldre.">
            <a:extLst>
              <a:ext uri="{FF2B5EF4-FFF2-40B4-BE49-F238E27FC236}">
                <a16:creationId xmlns:a16="http://schemas.microsoft.com/office/drawing/2014/main" id="{9BFAB87B-6281-CD65-6E30-2B3FE7040AA6}"/>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Norra innerstaden totalt samt per åldersgrupp. Resultat: Ren och välstädad stad: 72 procent staden totalt, 81 procent 18-34 år, 66 procent 35-49 år, 59 procent 50-64 år och 76 procent 65 år eller äldre. Stadsmiljö som är fin att bo och leva i: 88 procent staden totalt, 96 procent 18-34 år, 81 procent 35-49 år, 81 procent 50-64 år och 89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24C9BEF9-3104-BED3-D042-3AAEE2C475B4}"/>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398BBD66-A389-02FC-8CDA-8400CC07FB2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Norra innerstaden totalt samt per åldersgrupp. Resultat: Möjlighet att ta del av Stockholms kulturliv: 83 procent staden totalt, 78 procent 18-34 år, 82 procent 35-49 år, 86 procent 50-64 år och 89 procent 65 år eller äldre. Möjlighet att utöva kulturaktiviteter: 69 procent staden totalt, 60 procent 18-34 år, 73 procent 35-49 år, 74 procent 50-64 år och 75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F5BBDEB4-6BC7-B587-4A00-FDFD95E560CF}"/>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BC47EE7A-EE5B-866F-0AD8-A6584E9EA12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Norra innerstaden totalt samt per åldersgrupp. Resultat: Möjlighet till ledarledd idrott/motion: 68 procent staden totalt, 69 procent 18-34 år, 69 procent 35-49 år, 61 procent 50-64 år och 70 procent 65 år eller äldre. Möjlighet att spontanidrotta: 80 procent staden totalt, 84 procent 18-34 år, 78 procent 35-49 år, 75 procent 50-64 år och 80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9A09840D-E844-C07C-14B0-76A0C78D24E5}"/>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D5F2D77-A850-ACE1-BD9E-FC1C470880AE}"/>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Norra innerstaden totalt samt per åldersgrupp. Resultat: Hitta information om verksamhet och satsningar: 42 procent staden totalt, 32 procent 18-34 år, 38 procent 35-49 år, 48 procent 50-64 år och 59 procent 65 år eller äldre.">
            <a:extLst>
              <a:ext uri="{FF2B5EF4-FFF2-40B4-BE49-F238E27FC236}">
                <a16:creationId xmlns:a16="http://schemas.microsoft.com/office/drawing/2014/main" id="{B39BEF4A-1019-C7EE-BA69-5A12B9B5D061}"/>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Norra innerstaden som svarat stämmer helt/ganska bra 2026: Skötsel och städning av parker och grönområden: 76 procent. Snöröjning och sandning av gator och gångvägar: 44 procent. Rent och städat i min stadsdel: 71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17595C40-0694-BC41-BAD6-369547D2C326}"/>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C07F8FCD-8C48-60DC-F2A5-D8BD4936BB1E}"/>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345BCB38-6DA3-8BBF-6280-D2C04171CA0E}"/>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Norra innerstaden som svarat stämmer helt/ganska bra 2026: Trygg i parker och grönområden: 83 procent. Trygg när jag går ensam hem på kvällen: 73 procent. Tryggt att bo i min stadsdel: 90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033A9A73-8F8A-D862-5599-F6D3D38F8052}"/>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DC421590-E25A-C316-ED05-EDF08733E87E}"/>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2C8D5854-4402-F6F2-3336-28D544277B2B}"/>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Norra innerstaden som svarat mycket/ganska stort 2026: Förtroende för stadsdelsförvaltningen: 42 procent.">
            <a:extLst>
              <a:ext uri="{FF2B5EF4-FFF2-40B4-BE49-F238E27FC236}">
                <a16:creationId xmlns:a16="http://schemas.microsoft.com/office/drawing/2014/main" id="{2CECA913-0420-96B6-5C79-7700BF2F753C}"/>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Norra innerstaden som svarat stämmer helt/ganska bra 2026: Barn och ungdomar kan ta del av kultur: 74 procent. Vuxna kan ta del av kultur: 79 procent. Barn och ungdomar kan utöva kultur: 70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7E144864-A5C1-9967-7AA2-AA5EBB013ADF}"/>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66A0DDF6-8D82-2330-7A76-8B6F6D089E53}"/>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BA99E77A-0BD3-D588-57EC-4DE015AC2526}"/>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Norra innerstaden som svarat stämmer helt/ganska bra 2026: Vuxna kan utöva kultur: 69 procent. Möjligheter till aktiviteter i parker och naturområden: 79 procent. Kulturlivet i min stadsdel är bra: 70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92B9DD3E-AF49-51DB-3463-6CCA1AB90EB1}"/>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AB8281A0-6933-B40E-ECB3-6C742EB409D6}"/>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54EC28BE-46D0-F989-323C-10C3524BF26A}"/>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Norra innerstaden som svarat stämmer helt/ganska bra 2026: Finns torg där jag vill vara: 51 procent. Upplever torgen som välskötta: 66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F6224050-9E4E-28E2-D606-9D574D8F5C7F}"/>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2FB257B0-5D41-ED43-5402-31E4DAF9FE9B}"/>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Norra innerstaden som svarat stämmer helt/ganska bra 2026: Trafikmiljö säker för gående: 69 procent. Trafikmiljö säker för cyklister: 64 procent. Lätt att ta sig fram på cykel: 75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33330732-EAD6-4547-0D05-85CC03C8C875}"/>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CD14D033-007C-773B-48CA-5432EAA56A0F}"/>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DABCE550-50AA-A9EB-DC6B-9A41B1073B47}"/>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Norra innerstaden som svarat stämmer helt/ganska bra 2026: Påverka beslut om parker, lekplatser, parklekar: 21 procent. Synpunkter om parker, lekplatser, parklekar: 24 procent. Delaktig i utveckling av parker, lekplatser, parklekar: 17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3A2BDF32-3EA3-BB39-E896-215CF0C2F178}"/>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C12C2EFA-4B1D-2EF0-A84A-13D652D6E9F4}"/>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6FFAED89-B61E-1410-4A64-8859B59C2EC5}"/>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boende i Norra innerstaden som svarat stämmer helt/ganska bra 2026: Ren och välstädad stad: 72 procent. Stadsmiljö som är fin att bo och leva i: 88 procent. Möjlighet att ta del av Stockholms kulturliv: 83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FC5A5C27-FD8B-1F90-65D6-92CCA47FC80F}"/>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3DD2C535-85AE-102E-786C-869C2CD44D32}"/>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BA1EFC17-AFC4-FF7B-5557-7D1F56EA372C}"/>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Norra innerstaden som svarat stämmer helt/ganska bra 2026: Möjlighet att utöva kulturaktiviteter: 69 procent. Möjlighet till ledarledd idrott/motion: 68 procent. Möjlighet att spontanidrotta: 80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9D0CF682-F181-2F89-2958-9E4762E145B7}"/>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18A1E168-783F-5FAB-4A8E-20B1F8A954BD}"/>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3879C8EF-7C7F-F478-56CE-1574773F6DDF}"/>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boende i Norra innerstaden som svarat stämmer helt/ganska bra 2026: Hitta information om verksamhet och satsningar: 42 procent.">
            <a:extLst>
              <a:ext uri="{FF2B5EF4-FFF2-40B4-BE49-F238E27FC236}">
                <a16:creationId xmlns:a16="http://schemas.microsoft.com/office/drawing/2014/main" id="{1331B769-19BB-F7EB-5803-848C87055798}"/>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Norra innerstaden samt per män och kvinnor. Andel som aldrig känner sig otrygga i Norra innerstaden: 62 procent totalt, 76 procent män och 48 procent kvinnor.">
            <a:extLst>
              <a:ext uri="{FF2B5EF4-FFF2-40B4-BE49-F238E27FC236}">
                <a16:creationId xmlns:a16="http://schemas.microsoft.com/office/drawing/2014/main" id="{5C2F3F0F-5E63-4076-A0BD-F6F942BC34AA}"/>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Norra innerstaden samt per åldersgrupp. Andel som aldrig känner sig otrygga i Norra innerstaden: 62 procent totalt, 64 procent 18-34  år, 63 procent 35-49 år, 55 procent 50-64 år och 63 procent 65 år eller äldre.">
            <a:extLst>
              <a:ext uri="{FF2B5EF4-FFF2-40B4-BE49-F238E27FC236}">
                <a16:creationId xmlns:a16="http://schemas.microsoft.com/office/drawing/2014/main" id="{4562C0B5-CB38-AE89-57AA-E53AA9926744}"/>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38</TotalTime>
  <Words>1937</Words>
  <Application>Microsoft Office PowerPoint</Application>
  <PresentationFormat>Bredbild</PresentationFormat>
  <Paragraphs>379</Paragraphs>
  <Slides>62</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62</vt:i4>
      </vt:variant>
    </vt:vector>
  </HeadingPairs>
  <TitlesOfParts>
    <vt:vector size="64"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Norra innerstaden - Stockholms stad Medborgarundersökning 2026</dc:title>
  <dc:creator>Stockholms stad</dc:creator>
  <cp:lastModifiedBy>HS</cp:lastModifiedBy>
  <cp:revision>26</cp:revision>
  <dcterms:created xsi:type="dcterms:W3CDTF">2025-06-27T15:10:19Z</dcterms:created>
  <dcterms:modified xsi:type="dcterms:W3CDTF">2026-06-24T15:57:24Z</dcterms:modified>
</cp:coreProperties>
</file>