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78" r:id="rId21"/>
    <p:sldId id="502" r:id="rId22"/>
    <p:sldId id="504" r:id="rId23"/>
    <p:sldId id="460" r:id="rId24"/>
    <p:sldId id="503" r:id="rId25"/>
    <p:sldId id="409" r:id="rId26"/>
    <p:sldId id="505" r:id="rId27"/>
    <p:sldId id="336" r:id="rId28"/>
    <p:sldId id="489" r:id="rId29"/>
    <p:sldId id="41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325" r:id="rId58"/>
    <p:sldId id="332" r:id="rId59"/>
    <p:sldId id="333" r:id="rId60"/>
    <p:sldId id="463" r:id="rId61"/>
    <p:sldId id="464" r:id="rId62"/>
    <p:sldId id="465" r:id="rId63"/>
  </p:sldIdLst>
  <p:sldSz cx="12192000" cy="6858000"/>
  <p:notesSz cx="6858000" cy="9144000"/>
  <p:custDataLst>
    <p:tags r:id="rId6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78"/>
            <p14:sldId id="502"/>
            <p14:sldId id="504"/>
          </p14:sldIdLst>
        </p14:section>
        <p14:section name="Trenddiagram över tid, per kön" id="{4BD92BB1-9AA8-4E97-A26D-CE8AFF161D00}">
          <p14:sldIdLst>
            <p14:sldId id="460"/>
            <p14:sldId id="503"/>
            <p14:sldId id="409"/>
            <p14:sldId id="505"/>
            <p14:sldId id="336"/>
            <p14:sldId id="489"/>
            <p14:sldId id="41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15.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1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2.emf"/><Relationship Id="rId4" Type="http://schemas.openxmlformats.org/officeDocument/2006/relationships/image" Target="../media/image3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11.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7.emf"/><Relationship Id="rId4" Type="http://schemas.openxmlformats.org/officeDocument/2006/relationships/image" Target="../media/image36.emf"/></Relationships>
</file>

<file path=ppt/slides/_rels/slide2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15.xml"/><Relationship Id="rId5" Type="http://schemas.openxmlformats.org/officeDocument/2006/relationships/image" Target="../media/image41.emf"/><Relationship Id="rId4" Type="http://schemas.openxmlformats.org/officeDocument/2006/relationships/image" Target="../media/image40.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15.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emf"/></Relationships>
</file>

<file path=ppt/slides/_rels/slide2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15.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emf"/></Relationships>
</file>

<file path=ppt/slides/_rels/slide26.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15.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54.emf"/></Relationships>
</file>

<file path=ppt/slides/_rels/slide27.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15.xml"/><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59.emf"/></Relationships>
</file>

<file path=ppt/slides/_rels/slide28.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15.xml"/><Relationship Id="rId6" Type="http://schemas.openxmlformats.org/officeDocument/2006/relationships/image" Target="../media/image46.emf"/><Relationship Id="rId5" Type="http://schemas.openxmlformats.org/officeDocument/2006/relationships/image" Target="../media/image65.emf"/><Relationship Id="rId4" Type="http://schemas.openxmlformats.org/officeDocument/2006/relationships/image" Target="../media/image64.emf"/></Relationships>
</file>

<file path=ppt/slides/_rels/slide2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66.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15.xml"/><Relationship Id="rId6" Type="http://schemas.openxmlformats.org/officeDocument/2006/relationships/image" Target="../media/image46.emf"/><Relationship Id="rId5" Type="http://schemas.openxmlformats.org/officeDocument/2006/relationships/image" Target="../media/image70.emf"/><Relationship Id="rId4" Type="http://schemas.openxmlformats.org/officeDocument/2006/relationships/image" Target="../media/image69.emf"/></Relationships>
</file>

<file path=ppt/slides/_rels/slide31.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15.xml"/><Relationship Id="rId5" Type="http://schemas.openxmlformats.org/officeDocument/2006/relationships/image" Target="../media/image46.emf"/><Relationship Id="rId4" Type="http://schemas.openxmlformats.org/officeDocument/2006/relationships/image" Target="../media/image73.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15.xml"/><Relationship Id="rId4" Type="http://schemas.openxmlformats.org/officeDocument/2006/relationships/image" Target="../media/image10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15.xml"/><Relationship Id="rId4" Type="http://schemas.openxmlformats.org/officeDocument/2006/relationships/image" Target="../media/image107.emf"/></Relationships>
</file>

<file path=ppt/slides/_rels/slide51.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109.emf"/><Relationship Id="rId1" Type="http://schemas.openxmlformats.org/officeDocument/2006/relationships/slideLayout" Target="../slideLayouts/slideLayout15.xml"/><Relationship Id="rId4" Type="http://schemas.openxmlformats.org/officeDocument/2006/relationships/image" Target="../media/image111.emf"/></Relationships>
</file>

<file path=ppt/slides/_rels/slide53.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image" Target="../media/image112.emf"/><Relationship Id="rId1" Type="http://schemas.openxmlformats.org/officeDocument/2006/relationships/slideLayout" Target="../slideLayouts/slideLayout15.xml"/><Relationship Id="rId4" Type="http://schemas.openxmlformats.org/officeDocument/2006/relationships/image" Target="../media/image114.emf"/></Relationships>
</file>

<file path=ppt/slides/_rels/slide54.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image" Target="../media/image115.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image" Target="../media/image117.emf"/><Relationship Id="rId1" Type="http://schemas.openxmlformats.org/officeDocument/2006/relationships/slideLayout" Target="../slideLayouts/slideLayout15.xml"/><Relationship Id="rId4" Type="http://schemas.openxmlformats.org/officeDocument/2006/relationships/image" Target="../media/image119.emf"/></Relationships>
</file>

<file path=ppt/slides/_rels/slide56.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image" Target="../media/image120.emf"/><Relationship Id="rId1" Type="http://schemas.openxmlformats.org/officeDocument/2006/relationships/slideLayout" Target="../slideLayouts/slideLayout15.xml"/><Relationship Id="rId4" Type="http://schemas.openxmlformats.org/officeDocument/2006/relationships/image" Target="../media/image122.emf"/></Relationships>
</file>

<file path=ppt/slides/_rels/slide57.xml.rels><?xml version="1.0" encoding="UTF-8" standalone="yes"?>
<Relationships xmlns="http://schemas.openxmlformats.org/package/2006/relationships"><Relationship Id="rId3" Type="http://schemas.openxmlformats.org/officeDocument/2006/relationships/image" Target="../media/image124.emf"/><Relationship Id="rId2" Type="http://schemas.openxmlformats.org/officeDocument/2006/relationships/image" Target="../media/image123.emf"/><Relationship Id="rId1" Type="http://schemas.openxmlformats.org/officeDocument/2006/relationships/slideLayout" Target="../slideLayouts/slideLayout15.xml"/><Relationship Id="rId4" Type="http://schemas.openxmlformats.org/officeDocument/2006/relationships/image" Target="../media/image125.emf"/></Relationships>
</file>

<file path=ppt/slides/_rels/slide58.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image" Target="../media/image126.emf"/><Relationship Id="rId1" Type="http://schemas.openxmlformats.org/officeDocument/2006/relationships/slideLayout" Target="../slideLayouts/slideLayout15.xml"/><Relationship Id="rId4" Type="http://schemas.openxmlformats.org/officeDocument/2006/relationships/image" Target="../media/image128.emf"/></Relationships>
</file>

<file path=ppt/slides/_rels/slide59.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31.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Hägersten-Älvsjö</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30CF872A-384C-9908-F696-829D0B8891A9}"/>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9E38CA8C-8895-F62A-4225-D400DAB3F899}"/>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C948AF55-EE65-862A-8E6B-0FBEEB6B8834}"/>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72 procent för Hägersten-Älvsjö och 72 procent för staden totalt. Snöröjning och sandning av gator och gångvägar: 36 procent för Hägersten-Älvsjö och 44 procent för staden totalt. Rent och städat i min stadsdel: 74 procent för Hägersten-Älvsjö och 68 procent för staden totalt. Trygg i parker och grönområden: 82 procent för Hägersten-Älvsjö och 78 procent för staden totalt.">
            <a:extLst>
              <a:ext uri="{FF2B5EF4-FFF2-40B4-BE49-F238E27FC236}">
                <a16:creationId xmlns:a16="http://schemas.microsoft.com/office/drawing/2014/main" id="{C79DC05D-C3AA-2C72-BB15-081FB7BE7790}"/>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9B17BB78-7FDD-3989-518D-FDC1369E0C9E}"/>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C5B3A904-C921-2C54-F070-C9A81E0706D7}"/>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71DCF5F9-00C0-D3AA-8746-2F9835E849E0}"/>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C541CDA5-C80B-8950-310A-E05D16DE3A2C}"/>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957DC668-51D5-9DE8-7835-D13AE702ABA9}"/>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74 procent för Hägersten-Älvsjö och 69 procent för staden totalt. Tryggt att bo i min stadsdel: 88 procent för Hägersten-Älvsjö och 83 procent för staden totalt. Förtroende för stadsdelsförvaltningen: 38 procent för Hägersten-Älvsjö och 40 procent för staden totalt. Barn och ungdomar kan ta del av kultur: 57 procent för Hägersten-Älvsjö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FC057EAF-306E-1465-EF28-2BFB5EF8741E}"/>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71C029B9-AC4E-9FF4-DDE5-DC58AAA577B2}"/>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5F57CEEA-5C2A-DC35-27CF-3106A6332CE7}"/>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4ECE375B-901D-E3D9-FDA5-7EE3FD8C6D65}"/>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A90BD7EC-50F5-564B-F30E-44B01A1AA702}"/>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56 procent för Hägersten-Älvsjö och 64 procent för staden totalt. Barn och ungdomar kan utöva kultur: 54 procent för Hägersten-Älvsjö och 63 procent för staden totalt. Vuxna kan utöva kultur: 50 procent för Hägersten-Älvsjö och 56 procent för staden totalt. Möjligheter till aktiviteter i parker och naturområden: 71 procent för Hägersten-Älvsjö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42E77C8E-E80B-4868-0EA4-DDE7ADADDEB3}"/>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C0BE3918-4F08-7E53-D9BC-E922D0C3CB04}"/>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DBBECBF7-3AEA-9EE7-2997-DB9E076BE3D9}"/>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606FD4BD-CD58-B5A3-8E9F-989D0C3FC6F2}"/>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BC3760F0-5F1E-D292-5A76-3E58AE9CEBB9}"/>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47 procent för Hägersten-Älvsjö och 55 procent för staden totalt. Finns torg där jag vill vara: 34 procent för Hägersten-Älvsjö och 46 procent för staden totalt. Upplever torgen som välskötta: 56 procent för Hägersten-Älvsjö och 59 procent för staden totalt. Trafikmiljö säker för gående: 73 procent för Hägersten-Älvsjö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DDFEEDEE-71FE-F3A1-F917-7E3B6CC8D4CF}"/>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9FBE283B-4210-0577-222C-6B34B778DC7D}"/>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382E6C71-C47C-E76F-D5B3-4B0606B387C8}"/>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0FF7239C-F33A-EABC-C79B-D16879FCCDA1}"/>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6CCF8A2E-54E1-C5C1-CCBD-60EA6C7F0C3D}"/>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71 procent för Hägersten-Älvsjö och 66 procent för staden totalt. Lätt att ta sig fram på cykel: 79 procent för Hägersten-Älvsjö och 76 procent för staden totalt. Påverka beslut om parker, lekplatser, parklekar: 27 procent för Hägersten-Älvsjö och 27 procent för staden totalt. Synpunkter om parker, lekplatser, parklekar: 35 procent för Hägersten-Älvsjö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36CB5BB3-49DB-6618-118B-8E065F4FD5C6}"/>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B16BFBD7-69A8-6725-33F7-01B3ACD1C4C2}"/>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721286F7-6288-8A7F-C71A-ECCB396D2CA3}"/>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D9803F7F-72C5-4291-8F62-B976A89D6087}"/>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C0500B90-27E8-1103-8824-C7232CF506BF}"/>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B6B8-28E3-67C2-748C-2489B3227C7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9C5FD74-4E7A-8E64-B0FA-BE84418231D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2E189524-F472-F3C6-A9C7-10132ACF3C4F}"/>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4" name="Grupp 3" descr="Trenddiagram som visar andelen instämmande över tid. Andel 2026: Delaktig i utveckling av parker, lekplatser, parklekar: 18 procent för Hägersten-Älvsjö och 23 procent för staden totalt.">
            <a:extLst>
              <a:ext uri="{FF2B5EF4-FFF2-40B4-BE49-F238E27FC236}">
                <a16:creationId xmlns:a16="http://schemas.microsoft.com/office/drawing/2014/main" id="{7D8196A9-DBF3-0727-E1ED-FE8B314A212A}"/>
              </a:ext>
            </a:extLst>
          </p:cNvPr>
          <p:cNvGrpSpPr/>
          <p:nvPr/>
        </p:nvGrpSpPr>
        <p:grpSpPr>
          <a:xfrm>
            <a:off x="552450" y="1173163"/>
            <a:ext cx="7840663" cy="5611812"/>
            <a:chOff x="552450" y="1173163"/>
            <a:chExt cx="7840663" cy="5611812"/>
          </a:xfrm>
        </p:grpSpPr>
        <p:pic>
          <p:nvPicPr>
            <p:cNvPr id="8" name="Bildobjekt 7">
              <a:extLst>
                <a:ext uri="{FF2B5EF4-FFF2-40B4-BE49-F238E27FC236}">
                  <a16:creationId xmlns:a16="http://schemas.microsoft.com/office/drawing/2014/main" id="{830D71AB-B3CE-6C58-9DA6-99E3FDCB2FC7}"/>
                </a:ext>
              </a:extLst>
            </p:cNvPr>
            <p:cNvPicPr/>
            <p:nvPr/>
          </p:nvPicPr>
          <p:blipFill>
            <a:blip r:embed="rId2"/>
            <a:stretch>
              <a:fillRect/>
            </a:stretch>
          </p:blipFill>
          <p:spPr>
            <a:xfrm>
              <a:off x="3798888" y="6153150"/>
              <a:ext cx="4594225" cy="631825"/>
            </a:xfrm>
            <a:prstGeom prst="rect">
              <a:avLst/>
            </a:prstGeom>
          </p:spPr>
        </p:pic>
        <p:pic>
          <p:nvPicPr>
            <p:cNvPr id="7" name="Bildobjekt 6">
              <a:extLst>
                <a:ext uri="{FF2B5EF4-FFF2-40B4-BE49-F238E27FC236}">
                  <a16:creationId xmlns:a16="http://schemas.microsoft.com/office/drawing/2014/main" id="{9F7A42A2-2193-FB9A-E35F-91D6BF3B3C34}"/>
                </a:ext>
              </a:extLst>
            </p:cNvPr>
            <p:cNvPicPr/>
            <p:nvPr/>
          </p:nvPicPr>
          <p:blipFill>
            <a:blip r:embed="rId3"/>
            <a:stretch>
              <a:fillRect/>
            </a:stretch>
          </p:blipFill>
          <p:spPr>
            <a:xfrm>
              <a:off x="552450" y="1173163"/>
              <a:ext cx="5349875" cy="2179637"/>
            </a:xfrm>
            <a:prstGeom prst="rect">
              <a:avLst/>
            </a:prstGeom>
          </p:spPr>
        </p:pic>
      </p:grpSp>
    </p:spTree>
    <p:extLst>
      <p:ext uri="{BB962C8B-B14F-4D97-AF65-F5344CB8AC3E}">
        <p14:creationId xmlns:p14="http://schemas.microsoft.com/office/powerpoint/2010/main" val="40892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7 procent för Hägersten-Älvsjö och 74 procent för staden totalt. Stadsmiljö som är fin att bo och leva i: 91 procent för Hägersten-Älvsjö och 86 procent för staden totalt. Möjlighet att ta del av Stockholms kulturliv: 79 procent för Hägersten-Älvsjö och 80 procent för staden totalt. Möjlighet att utöva kulturaktiviteter: 70 procent för Hägersten-Älvsjö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22A6D4D8-10EC-771A-53A0-E1DFA2922FB8}"/>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7E5C9B33-DA9F-6F0B-493C-727F871767CA}"/>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DFA7D96C-B467-A4E9-99CA-1F1FE2CF285D}"/>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776B0DF8-B2C7-9CF6-C481-3906DB678142}"/>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069F00A6-EFB3-9602-1003-ED753513311E}"/>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71 procent för Hägersten-Älvsjö och 71 procent för staden totalt. Möjlighet att spontanidrotta: 76 procent för Hägersten-Älvsjö och 78 procent för staden totalt. Hitta information om verksamhet och satsningar: 40 procent för Hägersten-Älvsjö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A463D1A3-97FE-FB25-DA96-FCBCE3FEB81F}"/>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AD66296E-BB9D-A138-3C72-33AE7A4A574D}"/>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B33411C5-BDF6-E3BD-B6E7-08175DA3DC99}"/>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1A2E9841-08AF-7AE1-5216-983D661F3A27}"/>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77 procent för män och 68 procent för kvinnor. Snöröjning och sandning av gator och gångvägar: 35 procent för män och 37 procent för kvinnor. Rent och städat i min stadsdel: 74 procent för män och 74 procent för kvinnor. Trygg i parker och grönområden: 85 procent för män och 79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FB264D43-29AC-AA7D-9F80-895A41E8F8FB}"/>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EC639B73-4F0B-E6DE-50A5-259507470761}"/>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C72EDF3E-E7E8-3D10-3C05-102887AC1ABA}"/>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1F661520-B0D0-A862-048F-FE5CDD11094C}"/>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E8DA9B94-AD3A-E914-8054-0820BBD729C8}"/>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84 procent för män och 65 procent för kvinnor. Tryggt att bo i min stadsdel: 92 procent för män och 84 procent för kvinnor. Förtroende för stadsdelsförvaltningen: 40 procent för män och 36 procent för kvinnor. Barn och ungdomar kan ta del av kultur: 54 procent för män och 60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5D43DE2E-BEB0-B489-3047-41B5C32BA070}"/>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4FD9E11E-727D-CC42-26CF-DB340CE213CF}"/>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5FB495D5-7521-5BB4-862F-7913610F3C5E}"/>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DE982CAE-E1A7-8EB3-5FDF-7D3E0E8CE269}"/>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94C47D0E-1FFC-46BD-1BD8-96C990769797}"/>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53 procent för män och 59 procent för kvinnor. Barn och ungdomar kan utöva kultur: 51 procent för män och 56 procent för kvinnor. Vuxna kan utöva kultur: 48 procent för män och 51 procent för kvinnor. Möjligheter till aktiviteter i parker och naturområden: 68 procent för män och 74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EAB08D05-C56E-B684-3B33-C716BE0C94B4}"/>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245B0E34-73C1-A9F9-4AC9-E67127F49726}"/>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CE711A07-CED6-A375-276B-8537B868FF55}"/>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9E702D48-C74F-05E0-EA7B-04959DD6748B}"/>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1E7B65EB-CB6A-F9D3-629C-6FE9B79D3A03}"/>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42 procent för män och 52 procent för kvinnor. Finns torg där jag vill vara: 30 procent för män och 39 procent för kvinnor. Upplever torgen som välskötta: 58 procent för män och 55 procent för kvinnor. Trafikmiljö säker för gående: 74 procent för män och 72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BC632D10-26C1-B46D-85F3-F577009F4FEB}"/>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2E63F4FE-5476-AED8-2A2A-A8C4A7149A98}"/>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3B23E68F-C868-96C7-60B1-39C9AA6DF845}"/>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8AE108CF-9454-D9E0-F640-2F2103CAC5EC}"/>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FF9C7808-D3C5-5DA8-FCB5-C6A80B750737}"/>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69 procent för män och 72 procent för kvinnor. Lätt att ta sig fram på cykel: 80 procent för män och 78 procent för kvinnor. Påverka beslut om parker, lekplatser, parklekar: 19 procent för män och 33 procent för kvinnor. Synpunkter om parker, lekplatser, parklekar: 27 procent för män och 41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56BFED84-D4FB-E204-015E-AA0D2CEEC974}"/>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E38E230A-CECD-A456-4A43-EBEFE4E400C1}"/>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770E1CA6-60BC-BB6D-FCFE-31CA228E4284}"/>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733D26EC-4742-3874-5496-7ED2AAB9F320}"/>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37D053B2-8A86-ADD0-A2A6-ABA03BC69913}"/>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12 procent för män och 23 procent för kvinnor.">
            <a:extLst>
              <a:ext uri="{FF2B5EF4-FFF2-40B4-BE49-F238E27FC236}">
                <a16:creationId xmlns:a16="http://schemas.microsoft.com/office/drawing/2014/main" id="{2A7691E9-2579-E6FB-52A0-AF1DE801FC1D}"/>
              </a:ext>
            </a:extLst>
          </p:cNvPr>
          <p:cNvGrpSpPr/>
          <p:nvPr/>
        </p:nvGrpSpPr>
        <p:grpSpPr>
          <a:xfrm>
            <a:off x="566738" y="1220788"/>
            <a:ext cx="6503987" cy="5302250"/>
            <a:chOff x="566738" y="1220788"/>
            <a:chExt cx="6503987" cy="5302250"/>
          </a:xfrm>
        </p:grpSpPr>
        <p:pic>
          <p:nvPicPr>
            <p:cNvPr id="7" name="Bildobjekt 6">
              <a:extLst>
                <a:ext uri="{FF2B5EF4-FFF2-40B4-BE49-F238E27FC236}">
                  <a16:creationId xmlns:a16="http://schemas.microsoft.com/office/drawing/2014/main" id="{F430E100-FC8B-BA6E-EB4C-660938BBD9EA}"/>
                </a:ext>
              </a:extLst>
            </p:cNvPr>
            <p:cNvPicPr/>
            <p:nvPr/>
          </p:nvPicPr>
          <p:blipFill>
            <a:blip r:embed="rId2"/>
            <a:stretch>
              <a:fillRect/>
            </a:stretch>
          </p:blipFill>
          <p:spPr>
            <a:xfrm>
              <a:off x="566738" y="1220788"/>
              <a:ext cx="4618037" cy="2187575"/>
            </a:xfrm>
            <a:prstGeom prst="rect">
              <a:avLst/>
            </a:prstGeom>
          </p:spPr>
        </p:pic>
        <p:pic>
          <p:nvPicPr>
            <p:cNvPr id="5" name="Bildobjekt 4">
              <a:extLst>
                <a:ext uri="{FF2B5EF4-FFF2-40B4-BE49-F238E27FC236}">
                  <a16:creationId xmlns:a16="http://schemas.microsoft.com/office/drawing/2014/main" id="{719B4BB7-078B-1A8E-ECD2-AF4A4E73C720}"/>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72 procent av invånarna i Hägersten-Älvsjö är nöjda med skötsel och städning av parker och grönområden i sin stadsdel, vilket är i nivå med 2025 års resultat. För staden totalt ligger resultatet på 72 procent. </a:t>
            </a:r>
            <a:endParaRPr lang="sv-SE" sz="1300" dirty="0"/>
          </a:p>
          <a:p>
            <a:r>
              <a:rPr lang="sv-SE" sz="1300"/>
              <a:t>När det gäller snöröjning och sandning av gator och gångvägar i stadsdelen är 36 procent av invånarna i Hägersten-Älvsjö nöjda. Jämfört med år 2025 har resultatet minskat från 54 procent. För staden totalt ligger resultatet på 44 procent. </a:t>
            </a:r>
            <a:endParaRPr lang="sv-SE" sz="1300" dirty="0"/>
          </a:p>
          <a:p>
            <a:pPr marL="0" indent="0">
              <a:spcAft>
                <a:spcPts val="400"/>
              </a:spcAft>
              <a:buNone/>
            </a:pPr>
            <a:r>
              <a:rPr lang="sv-SE" sz="1200" b="1" dirty="0"/>
              <a:t>Trygghet</a:t>
            </a:r>
          </a:p>
          <a:p>
            <a:r>
              <a:rPr lang="sv-SE" sz="1300"/>
              <a:t>74 procent av invånarna i Hägersten-Älvsjö känner sig trygga när de går ensamma hem på kvällen i stadsdelen de bor i, vilket är en ökning från 68 procent år 2025. Motsvarande siffra för staden totalt är 69 procent. </a:t>
            </a:r>
            <a:endParaRPr lang="sv-SE" sz="1300" dirty="0"/>
          </a:p>
          <a:p>
            <a:r>
              <a:rPr lang="sv-SE" sz="1300"/>
              <a:t>På det hela taget tycker 88 procent av invånarna i Hägersten-Älvsjö att deras stadsdel är trygg att bo i. Jämfört med år 2025 har resultatet ökat från 86 procent. För staden totalt ligger resultatet på 83 procent. </a:t>
            </a:r>
            <a:endParaRPr lang="sv-SE" sz="1300" dirty="0"/>
          </a:p>
          <a:p>
            <a:pPr marL="0" indent="0">
              <a:spcAft>
                <a:spcPts val="400"/>
              </a:spcAft>
              <a:buNone/>
            </a:pPr>
            <a:r>
              <a:rPr lang="sv-SE" sz="1200" b="1" dirty="0"/>
              <a:t>Kultur</a:t>
            </a:r>
          </a:p>
          <a:p>
            <a:r>
              <a:rPr lang="sv-SE" sz="1300"/>
              <a:t>47 procent av invånarna i Hägersten-Älvsjö instämmer i att kulturlivet är bra i sin stadsdel, vilket är en minskning från 50 procent år 2025. För staden totalt ligger resultatet på 55 procent. </a:t>
            </a:r>
            <a:endParaRPr lang="sv-SE" sz="1300" dirty="0"/>
          </a:p>
          <a:p>
            <a:pPr marL="0" indent="0">
              <a:spcAft>
                <a:spcPts val="400"/>
              </a:spcAft>
              <a:buNone/>
            </a:pPr>
            <a:r>
              <a:rPr lang="sv-SE" sz="1200" b="1" dirty="0"/>
              <a:t>Trafikmiljö</a:t>
            </a:r>
          </a:p>
          <a:p>
            <a:r>
              <a:rPr lang="sv-SE" sz="1300"/>
              <a:t>73 procent av invånarna i Hägersten-Älvsjö upplever trafikmiljön som säker för gående i sin stadsdel, vilket är i nivå med 2025 års resultat. Motsvarande siffra för hela staden är 71 procent. </a:t>
            </a:r>
            <a:endParaRPr lang="sv-SE" sz="1300" dirty="0"/>
          </a:p>
          <a:p>
            <a:r>
              <a:rPr lang="sv-SE" sz="1300"/>
              <a:t>För trafikmiljön avseende cyklister upplever 71 procent av invånarna i Hägersten-Älvsjö den som säker i sin stadsdel, ett resultat som är i nivå med 2025 års resultat.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76 procent för män och 79 procent för kvinnor. Stadsmiljö som är fin att bo och leva i: 91 procent för män och 91 procent för kvinnor. Möjlighet att ta del av Stockholms kulturliv: 76 procent för män och 82 procent för kvinnor. Möjlighet att utöva kulturaktiviteter: 65 procent för män och 75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D3E19085-C814-7EEE-F9F5-AB9574BA28AC}"/>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E75ACF76-F79A-6449-2EDF-85714F04A783}"/>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97750943-04B3-09B4-1CE5-C422D3979CE2}"/>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48088D30-1A50-5162-A360-B89F88EE6779}"/>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38CE5779-7899-FB20-69C8-C857BFFFAE9F}"/>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68 procent för män och 74 procent för kvinnor. Möjlighet att spontanidrotta: 74 procent för män och 79 procent för kvinnor. Hitta information om verksamhet och satsningar: 32 procent för män och 47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058E62AE-BC18-86EB-15E2-06CF69F43950}"/>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50D5205E-D211-3A99-4434-5648759A39D0}"/>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408D86E3-185A-D48C-D7E9-235BAF18BDA3}"/>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E4C9C0FB-D102-CB07-B545-02CDD946D5FC}"/>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Hägersten-Älvsjö totalt samt per åldersgrupp. Resultat: Skötsel och städning av parker och grönområden: 72 procent staden totalt, 74 procent 18-34 år, 76 procent 35-49 år, 65 procent 50-64 år och 72 procent 65 år eller äldre. Snöröjning och sandning av gator och gångvägar: 36 procent staden totalt, 38 procent 18-34 år, 43 procent 35-49 år, 27 procent 50-64 år och 33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4CB86DDB-3497-901B-8F62-C3F568D5BCBB}"/>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D59DBBC6-333F-4771-61A0-16587507F60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Hägersten-Älvsjö totalt samt per åldersgrupp. Resultat: Rent och städat i min stadsdel: 74 procent staden totalt, 79 procent 18-34 år, 78 procent 35-49 år, 66 procent 50-64 år och 69 procent 65 år eller äldre. Trygg i parker och grönområden: 82 procent staden totalt, 83 procent 18-34 år, 84 procent 35-49 år, 81 procent 50-64 år och 80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F5D1B147-3767-D6A6-4696-4C458E3F9CB3}"/>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4276933C-EF68-2E3F-B8A2-8D90410A6F1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Hägersten-Älvsjö totalt samt per åldersgrupp. Resultat: Trygg när jag går ensam hem på kvällen: 74 procent staden totalt, 80 procent 18-34 år, 71 procent 35-49 år, 73 procent 50-64 år och 65 procent 65 år eller äldre. Tryggt att bo i min stadsdel: 88 procent staden totalt, 90 procent 18-34 år, 86 procent 35-49 år, 88 procent 50-64 år och 87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E8D33681-E392-965C-984E-2A2A686DED36}"/>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F23B630C-D4A9-B1FF-A332-0A999BDBD71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Hägersten-Älvsjö totalt samt per åldersgrupp. Resultat: Förtroende för stadsdelsförvaltningen: 38 procent staden totalt, 41 procent 18-34 år, 38 procent 35-49 år, 34 procent 50-64 år och 37 procent 65 år eller äldre. Barn och ungdomar kan ta del av kultur: 57 procent staden totalt, 62 procent 18-34 år, 60 procent 35-49 år, 46 procent 50-64 år och 57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83FE4639-440B-A110-8C1B-9384C5E82AB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46C0332B-CEF5-4FDF-05BB-C0DB50D653A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Hägersten-Älvsjö totalt samt per åldersgrupp. Resultat: Vuxna kan ta del av kultur: 56 procent staden totalt, 63 procent 18-34 år, 56 procent 35-49 år, 48 procent 50-64 år och 52 procent 65 år eller äldre. Barn och ungdomar kan utöva kultur: 54 procent staden totalt, 58 procent 18-34 år, 50 procent 35-49 år, 52 procent 50-64 år och 59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2330A825-641A-50E1-98FE-3E2CCEE1E66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F953E3F2-3D68-3122-86AF-CD557F7C081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Hägersten-Älvsjö totalt samt per åldersgrupp. Resultat: Vuxna kan utöva kultur: 50 procent staden totalt, 62 procent 18-34 år, 44 procent 35-49 år, 43 procent 50-64 år och 49 procent 65 år eller äldre. Möjligheter till aktiviteter i parker och naturområden: 71 procent staden totalt, 78 procent 18-34 år, 66 procent 35-49 år, 72 procent 50-64 år och 68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F477E01B-7538-BE04-D577-92981886E310}"/>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59D6A39A-AB57-0C04-D0FB-E093A306923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Hägersten-Älvsjö totalt samt per åldersgrupp. Resultat: Kulturlivet i min stadsdel är bra: 47 procent staden totalt, 56 procent 18-34 år, 45 procent 35-49 år, 41 procent 50-64 år och 43 procent 65 år eller äldre. Finns torg där jag vill vara: 34 procent staden totalt, 39 procent 18-34 år, 33 procent 35-49 år, 24 procent 50-64 år och 39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1F983191-7854-38D5-07C0-B81935DF33CE}"/>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D087673C-B633-0D2C-A9BB-D46D2C2D19C9}"/>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Hägersten-Älvsjö är ±5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Hägersten-Älvsjö totalt samt per åldersgrupp. Resultat: Upplever torgen som välskötta: 56 procent staden totalt, 67 procent 18-34 år, 56 procent 35-49 år, 40 procent 50-64 år och 58 procent 65 år eller äldre. Trafikmiljö säker för gående: 73 procent staden totalt, 77 procent 18-34 år, 67 procent 35-49 år, 73 procent 50-64 år och 75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6E6E53B8-C14E-8C56-8B67-52233D979FC4}"/>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994D9EBB-1B58-6488-3F4A-A7509265643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Hägersten-Älvsjö totalt samt per åldersgrupp. Resultat: Trafikmiljö säker för cyklister: 71 procent staden totalt, 78 procent 18-34 år, 68 procent 35-49 år, 67 procent 50-64 år och 67 procent 65 år eller äldre. Lätt att ta sig fram på cykel: 79 procent staden totalt, 87 procent 18-34 år, 74 procent 35-49 år, 75 procent 50-64 år och 80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2307E225-2EFA-7842-EE6A-2D1A7E47A54C}"/>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2F5D0FA9-EF21-B44F-43F4-A83AF224FD81}"/>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Hägersten-Älvsjö totalt samt per åldersgrupp. Resultat: Påverka beslut om parker, lekplatser, parklekar: 27 procent staden totalt, 16 procent 18-34 år, 25 procent 35-49 år, 37 procent 50-64 år och 39 procent 65 år eller äldre. Synpunkter om parker, lekplatser, parklekar: 35 procent staden totalt, 21 procent 18-34 år, 37 procent 35-49 år, 39 procent 50-64 år och 51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9842064D-532A-BDB9-9D56-9F1F038844F4}"/>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3CD4E946-97AE-F619-5B12-539338697CF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Hägersten-Älvsjö totalt samt per åldersgrupp. Resultat: Delaktig i utveckling av parker, lekplatser, parklekar: 18 procent staden totalt, 10 procent 18-34 år, 18 procent 35-49 år, 24 procent 50-64 år och 28 procent 65 år eller äldre.">
            <a:extLst>
              <a:ext uri="{FF2B5EF4-FFF2-40B4-BE49-F238E27FC236}">
                <a16:creationId xmlns:a16="http://schemas.microsoft.com/office/drawing/2014/main" id="{0D856510-4B65-52D8-4C3A-06D088BDFEA3}"/>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Hägersten-Älvsjö totalt samt per åldersgrupp. Resultat: Ren och välstädad stad: 77 procent staden totalt, 82 procent 18-34 år, 76 procent 35-49 år, 71 procent 50-64 år och 79 procent 65 år eller äldre. Stadsmiljö som är fin att bo och leva i: 91 procent staden totalt, 97 procent 18-34 år, 90 procent 35-49 år, 87 procent 50-64 år och 88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43088FDE-2F7F-B490-48FC-6512BB5790E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FFE64432-6B23-3755-0565-F1BCDBF2FB0C}"/>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Hägersten-Älvsjö totalt samt per åldersgrupp. Resultat: Möjlighet att ta del av Stockholms kulturliv: 79 procent staden totalt, 77 procent 18-34 år, 79 procent 35-49 år, 82 procent 50-64 år och 80 procent 65 år eller äldre. Möjlighet att utöva kulturaktiviteter: 70 procent staden totalt, 63 procent 18-34 år, 70 procent 35-49 år, 77 procent 50-64 år och 76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5295C60A-6EC2-EB96-1716-41A33A3697BE}"/>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A71C654B-216B-733A-34F5-1571600C7CB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Hägersten-Älvsjö totalt samt per åldersgrupp. Resultat: Möjlighet till ledarledd idrott/motion: 71 procent staden totalt, 69 procent 18-34 år, 69 procent 35-49 år, 73 procent 50-64 år och 76 procent 65 år eller äldre. Möjlighet att spontanidrotta: 76 procent staden totalt, 77 procent 18-34 år, 77 procent 35-49 år, 74 procent 50-64 år och 78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0979361C-F9D0-74F5-9566-02019798BBD5}"/>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0E62B9E-8C9E-FACB-A2BA-112E9BE5970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Hägersten-Älvsjö totalt samt per åldersgrupp. Resultat: Hitta information om verksamhet och satsningar: 40 procent staden totalt, 33 procent 18-34 år, 31 procent 35-49 år, 50 procent 50-64 år och 58 procent 65 år eller äldre.">
            <a:extLst>
              <a:ext uri="{FF2B5EF4-FFF2-40B4-BE49-F238E27FC236}">
                <a16:creationId xmlns:a16="http://schemas.microsoft.com/office/drawing/2014/main" id="{BF0B2239-1133-91C6-DFAB-DA6BFCC6DDAE}"/>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Hägersten-Älvsjö som svarat stämmer helt/ganska bra 2026: Skötsel och städning av parker och grönområden: 72 procent. Snöröjning och sandning av gator och gångvägar: 36 procent. Rent och städat i min stadsdel: 74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1DFB984A-7041-84D3-D8B2-29E50AB84440}"/>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272ECFAF-2752-AE67-13B7-483692D8CA53}"/>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D4CA75A1-1A7C-8263-7F2B-7A6EA4F93035}"/>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Hägersten-Älvsjö som svarat stämmer helt/ganska bra 2026: Trygg i parker och grönområden: 82 procent. Trygg när jag går ensam hem på kvällen: 74 procent. Tryggt att bo i min stadsdel: 88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82102AA6-546E-42A3-4316-287FB711D056}"/>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5193B77F-C763-4A52-AA4C-3BC1F07BCD6E}"/>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C8EB821E-CCF7-B51C-42E4-89A6AE06A9C9}"/>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Hägersten-Älvsjö som svarat mycket/ganska stort 2026: Förtroende för stadsdelsförvaltningen: 38 procent.">
            <a:extLst>
              <a:ext uri="{FF2B5EF4-FFF2-40B4-BE49-F238E27FC236}">
                <a16:creationId xmlns:a16="http://schemas.microsoft.com/office/drawing/2014/main" id="{A37CB7E6-6EA3-F6D2-7E38-C05B0908986D}"/>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Hägersten-Älvsjö som svarat stämmer helt/ganska bra 2026: Barn och ungdomar kan ta del av kultur: 57 procent. Vuxna kan ta del av kultur: 56 procent. Barn och ungdomar kan utöva kultur: 54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52C906F5-322C-AA6F-99EF-D3A17AD8DFAA}"/>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F0F40614-F3BD-782E-089B-27BECBB9D909}"/>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4AF7E6FC-9180-5CA7-1E60-FDE8A0FC029E}"/>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Hägersten-Älvsjö som svarat stämmer helt/ganska bra 2026: Vuxna kan utöva kultur: 50 procent. Möjligheter till aktiviteter i parker och naturområden: 71 procent. Kulturlivet i min stadsdel är bra: 47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E62F04BC-7A5B-46C2-121A-F397C95E8EF9}"/>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CCD5A299-4C95-7300-90C2-2B4F26EC424D}"/>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C4171685-F5B9-1995-A9C2-A9DC98D455C7}"/>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Hägersten-Älvsjö som svarat stämmer helt/ganska bra 2026: Finns torg där jag vill vara: 34 procent. Upplever torgen som välskötta: 56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E6FF698C-46B3-B1DE-9F00-0B12266D0F91}"/>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7D14ED26-58DE-7445-92CA-90A1941352D9}"/>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Hägersten-Älvsjö som svarat stämmer helt/ganska bra 2026: Trafikmiljö säker för gående: 73 procent. Trafikmiljö säker för cyklister: 71 procent. Lätt att ta sig fram på cykel: 79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8422F4B1-5F2B-C67D-4A42-AC734A49DBEE}"/>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89AD2888-58B0-AA45-3DD4-569298E82642}"/>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C7E8354E-507A-2DC6-2250-802E2F502B3A}"/>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Hägersten-Älvsjö som svarat stämmer helt/ganska bra 2026: Påverka beslut om parker, lekplatser, parklekar: 27 procent. Synpunkter om parker, lekplatser, parklekar: 35 procent. Delaktig i utveckling av parker, lekplatser, parklekar: 18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9C16BF3F-9DC0-3BF7-1B88-885C7E246188}"/>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1396B036-00DD-714D-EA26-BFED02197539}"/>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1201F43D-423B-332F-0880-D07DE33974FD}"/>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boende i Hägersten-Älvsjö som svarat stämmer helt/ganska bra 2026: Ren och välstädad stad: 77 procent. Stadsmiljö som är fin att bo och leva i: 91 procent. Möjlighet att ta del av Stockholms kulturliv: 79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8CC6AF9B-44D9-F181-D404-DC8D54BF2A65}"/>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0F69B1A2-B33D-003C-4B66-D0EBFBD3B3C1}"/>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F421888B-7464-BE6F-F18F-E67DDE3D55BE}"/>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Hägersten-Älvsjö som svarat stämmer helt/ganska bra 2026: Möjlighet att utöva kulturaktiviteter: 70 procent. Möjlighet till ledarledd idrott/motion: 71 procent. Möjlighet att spontanidrotta: 76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B944C93A-CDEF-F0CA-D7F4-615515E8CC3D}"/>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24DE87C1-7100-88D6-9D6D-CC06218DDC09}"/>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1EBF695A-F18E-6B79-FFDF-881482F95A28}"/>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boende i Hägersten-Älvsjö som svarat stämmer helt/ganska bra 2026: Hitta information om verksamhet och satsningar: 40 procent.">
            <a:extLst>
              <a:ext uri="{FF2B5EF4-FFF2-40B4-BE49-F238E27FC236}">
                <a16:creationId xmlns:a16="http://schemas.microsoft.com/office/drawing/2014/main" id="{4D5830B6-6430-CA86-043C-076A007122E5}"/>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Hägersten-Älvsjö samt per män och kvinnor. Andel som aldrig känner sig otrygga i Hägersten-Älvsjö: 64 procent totalt, 79 procent män och 51 procent kvinnor.">
            <a:extLst>
              <a:ext uri="{FF2B5EF4-FFF2-40B4-BE49-F238E27FC236}">
                <a16:creationId xmlns:a16="http://schemas.microsoft.com/office/drawing/2014/main" id="{794262A0-FB1F-99A8-9F94-2CB216396060}"/>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Hägersten-Älvsjö samt per åldersgrupp. Andel som aldrig känner sig otrygga i Hägersten-Älvsjö: 64 procent totalt, 62 procent 18-34  år, 63 procent 35-49 år, 64 procent 50-64 år och 68 procent 65 år eller äldre.">
            <a:extLst>
              <a:ext uri="{FF2B5EF4-FFF2-40B4-BE49-F238E27FC236}">
                <a16:creationId xmlns:a16="http://schemas.microsoft.com/office/drawing/2014/main" id="{F1D43983-2024-3035-7400-1E3430B4F057}"/>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40</TotalTime>
  <Words>1927</Words>
  <Application>Microsoft Office PowerPoint</Application>
  <PresentationFormat>Bredbild</PresentationFormat>
  <Paragraphs>379</Paragraphs>
  <Slides>62</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62</vt:i4>
      </vt:variant>
    </vt:vector>
  </HeadingPairs>
  <TitlesOfParts>
    <vt:vector size="64"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Hägersten-Älvsjö - Stockholms stad Medborgarundersökning 2026</dc:title>
  <dc:creator>Stockholms stad</dc:creator>
  <cp:lastModifiedBy>HS</cp:lastModifiedBy>
  <cp:revision>26</cp:revision>
  <dcterms:created xsi:type="dcterms:W3CDTF">2025-06-27T15:10:19Z</dcterms:created>
  <dcterms:modified xsi:type="dcterms:W3CDTF">2026-06-24T15:42:01Z</dcterms:modified>
</cp:coreProperties>
</file>