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78" r:id="rId21"/>
    <p:sldId id="502" r:id="rId22"/>
    <p:sldId id="504" r:id="rId23"/>
    <p:sldId id="460" r:id="rId24"/>
    <p:sldId id="503" r:id="rId25"/>
    <p:sldId id="409" r:id="rId26"/>
    <p:sldId id="505" r:id="rId27"/>
    <p:sldId id="336" r:id="rId28"/>
    <p:sldId id="489" r:id="rId29"/>
    <p:sldId id="415"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30" r:id="rId44"/>
    <p:sldId id="374" r:id="rId45"/>
    <p:sldId id="433" r:id="rId46"/>
    <p:sldId id="451" r:id="rId47"/>
    <p:sldId id="486" r:id="rId48"/>
    <p:sldId id="462" r:id="rId49"/>
    <p:sldId id="306" r:id="rId50"/>
    <p:sldId id="316" r:id="rId51"/>
    <p:sldId id="468" r:id="rId52"/>
    <p:sldId id="318" r:id="rId53"/>
    <p:sldId id="319" r:id="rId54"/>
    <p:sldId id="488" r:id="rId55"/>
    <p:sldId id="320" r:id="rId56"/>
    <p:sldId id="321" r:id="rId57"/>
    <p:sldId id="325" r:id="rId58"/>
    <p:sldId id="332" r:id="rId59"/>
    <p:sldId id="333" r:id="rId60"/>
    <p:sldId id="463" r:id="rId61"/>
    <p:sldId id="464" r:id="rId62"/>
    <p:sldId id="465" r:id="rId63"/>
  </p:sldIdLst>
  <p:sldSz cx="12192000" cy="6858000"/>
  <p:notesSz cx="6858000" cy="9144000"/>
  <p:custDataLst>
    <p:tags r:id="rId66"/>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78"/>
            <p14:sldId id="502"/>
            <p14:sldId id="504"/>
          </p14:sldIdLst>
        </p14:section>
        <p14:section name="Trenddiagram över tid, per kön" id="{4BD92BB1-9AA8-4E97-A26D-CE8AFF161D00}">
          <p14:sldIdLst>
            <p14:sldId id="460"/>
            <p14:sldId id="503"/>
            <p14:sldId id="409"/>
            <p14:sldId id="505"/>
            <p14:sldId id="336"/>
            <p14:sldId id="489"/>
            <p14:sldId id="415"/>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30"/>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5.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1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5.xml"/><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3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11.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15.xml"/><Relationship Id="rId6" Type="http://schemas.openxmlformats.org/officeDocument/2006/relationships/image" Target="../media/image11.emf"/><Relationship Id="rId5" Type="http://schemas.openxmlformats.org/officeDocument/2006/relationships/image" Target="../media/image38.emf"/><Relationship Id="rId4" Type="http://schemas.openxmlformats.org/officeDocument/2006/relationships/image" Target="../media/image37.emf"/></Relationships>
</file>

<file path=ppt/slides/_rels/slide2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15.xml"/><Relationship Id="rId5" Type="http://schemas.openxmlformats.org/officeDocument/2006/relationships/image" Target="../media/image11.emf"/><Relationship Id="rId4" Type="http://schemas.openxmlformats.org/officeDocument/2006/relationships/image" Target="../media/image41.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15.xml"/><Relationship Id="rId6" Type="http://schemas.openxmlformats.org/officeDocument/2006/relationships/image" Target="../media/image46.emf"/><Relationship Id="rId5" Type="http://schemas.openxmlformats.org/officeDocument/2006/relationships/image" Target="../media/image45.emf"/><Relationship Id="rId4" Type="http://schemas.openxmlformats.org/officeDocument/2006/relationships/image" Target="../media/image44.emf"/></Relationships>
</file>

<file path=ppt/slides/_rels/slide2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15.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emf"/></Relationships>
</file>

<file path=ppt/slides/_rels/slide26.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15.xml"/><Relationship Id="rId6" Type="http://schemas.openxmlformats.org/officeDocument/2006/relationships/image" Target="../media/image56.emf"/><Relationship Id="rId5" Type="http://schemas.openxmlformats.org/officeDocument/2006/relationships/image" Target="../media/image55.emf"/><Relationship Id="rId4" Type="http://schemas.openxmlformats.org/officeDocument/2006/relationships/image" Target="../media/image54.emf"/></Relationships>
</file>

<file path=ppt/slides/_rels/slide27.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15.xml"/><Relationship Id="rId6" Type="http://schemas.openxmlformats.org/officeDocument/2006/relationships/image" Target="../media/image60.emf"/><Relationship Id="rId5" Type="http://schemas.openxmlformats.org/officeDocument/2006/relationships/image" Target="../media/image56.emf"/><Relationship Id="rId4" Type="http://schemas.openxmlformats.org/officeDocument/2006/relationships/image" Target="../media/image59.emf"/></Relationships>
</file>

<file path=ppt/slides/_rels/slide28.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15.xml"/><Relationship Id="rId6" Type="http://schemas.openxmlformats.org/officeDocument/2006/relationships/image" Target="../media/image56.emf"/><Relationship Id="rId5" Type="http://schemas.openxmlformats.org/officeDocument/2006/relationships/image" Target="../media/image64.emf"/><Relationship Id="rId4" Type="http://schemas.openxmlformats.org/officeDocument/2006/relationships/image" Target="../media/image63.emf"/></Relationships>
</file>

<file path=ppt/slides/_rels/slide29.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65.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15.xml"/><Relationship Id="rId6" Type="http://schemas.openxmlformats.org/officeDocument/2006/relationships/image" Target="../media/image51.emf"/><Relationship Id="rId5" Type="http://schemas.openxmlformats.org/officeDocument/2006/relationships/image" Target="../media/image69.emf"/><Relationship Id="rId4" Type="http://schemas.openxmlformats.org/officeDocument/2006/relationships/image" Target="../media/image68.emf"/></Relationships>
</file>

<file path=ppt/slides/_rels/slide31.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slideLayout" Target="../slideLayouts/slideLayout15.xml"/><Relationship Id="rId5" Type="http://schemas.openxmlformats.org/officeDocument/2006/relationships/image" Target="../media/image51.emf"/><Relationship Id="rId4" Type="http://schemas.openxmlformats.org/officeDocument/2006/relationships/image" Target="../media/image72.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image" Target="../media/image73.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94.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15.xml"/><Relationship Id="rId4" Type="http://schemas.openxmlformats.org/officeDocument/2006/relationships/image" Target="../media/image103.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image" Target="../media/image104.emf"/><Relationship Id="rId1" Type="http://schemas.openxmlformats.org/officeDocument/2006/relationships/slideLayout" Target="../slideLayouts/slideLayout15.xml"/><Relationship Id="rId4" Type="http://schemas.openxmlformats.org/officeDocument/2006/relationships/image" Target="../media/image106.emf"/></Relationships>
</file>

<file path=ppt/slides/_rels/slide51.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image" Target="../media/image108.emf"/><Relationship Id="rId1" Type="http://schemas.openxmlformats.org/officeDocument/2006/relationships/slideLayout" Target="../slideLayouts/slideLayout15.xml"/><Relationship Id="rId4" Type="http://schemas.openxmlformats.org/officeDocument/2006/relationships/image" Target="../media/image110.emf"/></Relationships>
</file>

<file path=ppt/slides/_rels/slide53.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15.xml"/><Relationship Id="rId4" Type="http://schemas.openxmlformats.org/officeDocument/2006/relationships/image" Target="../media/image113.emf"/></Relationships>
</file>

<file path=ppt/slides/_rels/slide54.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15.xml"/><Relationship Id="rId4" Type="http://schemas.openxmlformats.org/officeDocument/2006/relationships/image" Target="../media/image118.emf"/></Relationships>
</file>

<file path=ppt/slides/_rels/slide56.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image" Target="../media/image119.emf"/><Relationship Id="rId1" Type="http://schemas.openxmlformats.org/officeDocument/2006/relationships/slideLayout" Target="../slideLayouts/slideLayout15.xml"/><Relationship Id="rId4" Type="http://schemas.openxmlformats.org/officeDocument/2006/relationships/image" Target="../media/image121.emf"/></Relationships>
</file>

<file path=ppt/slides/_rels/slide57.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emf"/><Relationship Id="rId1" Type="http://schemas.openxmlformats.org/officeDocument/2006/relationships/slideLayout" Target="../slideLayouts/slideLayout15.xml"/><Relationship Id="rId4" Type="http://schemas.openxmlformats.org/officeDocument/2006/relationships/image" Target="../media/image124.emf"/></Relationships>
</file>

<file path=ppt/slides/_rels/slide58.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image" Target="../media/image125.emf"/><Relationship Id="rId1" Type="http://schemas.openxmlformats.org/officeDocument/2006/relationships/slideLayout" Target="../slideLayouts/slideLayout15.xml"/><Relationship Id="rId4" Type="http://schemas.openxmlformats.org/officeDocument/2006/relationships/image" Target="../media/image127.emf"/></Relationships>
</file>

<file path=ppt/slides/_rels/slide59.xml.rels><?xml version="1.0" encoding="UTF-8" standalone="yes"?>
<Relationships xmlns="http://schemas.openxmlformats.org/package/2006/relationships"><Relationship Id="rId2" Type="http://schemas.openxmlformats.org/officeDocument/2006/relationships/image" Target="../media/image128.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30.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Farsta</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89EE0A49-C20D-022A-EE6F-1D1BABBA159D}"/>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AC2E24C5-4109-0E9A-B598-7BBA644601CE}"/>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B9C24284-EB39-1DB4-3034-5DC271932FC2}"/>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68 procent för Farsta och 72 procent för staden totalt. Snöröjning och sandning av gator och gångvägar: 28 procent för Farsta och 44 procent för staden totalt. Rent och städat i min stadsdel: 64 procent för Farsta och 68 procent för staden totalt. Trygg i parker och grönområden: 76 procent för Farsta och 78 procent för staden totalt.">
            <a:extLst>
              <a:ext uri="{FF2B5EF4-FFF2-40B4-BE49-F238E27FC236}">
                <a16:creationId xmlns:a16="http://schemas.microsoft.com/office/drawing/2014/main" id="{17DC32A1-C27F-5032-6196-83F698C0F09C}"/>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E1EF3172-B563-E00F-ABE2-379C848232BB}"/>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A0D25FFA-5755-26B8-0839-2D60A784C95C}"/>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ED2C8DD7-44C5-9BB9-2F64-2422A2E7FB0B}"/>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BC289F33-C28E-F339-1068-C664FA72310D}"/>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9C5BD5C8-0136-92E9-23E2-740EFB5D1D23}"/>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61 procent för Farsta och 69 procent för staden totalt. Tryggt att bo i min stadsdel: 77 procent för Farsta och 83 procent för staden totalt. Förtroende för stadsdelsförvaltningen: 35 procent för Farsta och 40 procent för staden totalt. Barn och ungdomar kan ta del av kultur: 58 procent för Farsta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71E37BE1-92A7-8457-3D78-176562797F0A}"/>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0400469C-5B5F-0648-1DCE-B41DFAD15D6A}"/>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773D07BB-19D7-E7CC-1267-28064F8525B0}"/>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79A492EC-C0F7-6265-05FF-810242F7D23F}"/>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9F8582DE-5F53-80A2-57A9-FD20679DDA78}"/>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53 procent för Farsta och 64 procent för staden totalt. Barn och ungdomar kan utöva kultur: 60 procent för Farsta och 63 procent för staden totalt. Vuxna kan utöva kultur: 49 procent för Farsta och 56 procent för staden totalt. Möjligheter till aktiviteter i parker och naturområden: 75 procent för Farsta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B7824486-4031-C160-42FC-288AEFAF6A32}"/>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2A260931-DF79-7DB7-20B6-5859B6B173C2}"/>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CBF043A2-B722-A3F1-4F1D-8EA502DB5693}"/>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D81ED099-D4F7-6118-08BC-9F7CA7A2BAA4}"/>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0EBF5165-1154-CA31-6959-6B6B602569E7}"/>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41 procent för Farsta och 55 procent för staden totalt. Finns torg där jag vill vara: 42 procent för Farsta och 46 procent för staden totalt. Upplever torgen som välskötta: 63 procent för Farsta och 59 procent för staden totalt. Trafikmiljö säker för gående: 77 procent för Farsta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87C52023-2E03-2969-FE41-D4A0A7EAF889}"/>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ED489B0B-94E5-8B7A-F8F6-0D0C5B65F29D}"/>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B5CDEA09-08C9-9BCE-C84A-D40C06C6DC57}"/>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1132DDC5-5D34-0922-FC1F-C7FC6235A466}"/>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26EC8F38-0E2E-3737-DBBB-53674F16F7D6}"/>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70 procent för Farsta och 66 procent för staden totalt. Lätt att ta sig fram på cykel: 78 procent för Farsta och 76 procent för staden totalt. Påverka beslut om parker, lekplatser, parklekar: 25 procent för Farsta och 27 procent för staden totalt. Synpunkter om parker, lekplatser, parklekar: 33 procent för Farsta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246F2A57-2FF6-BCBE-1268-BF60F9B7B746}"/>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42FF1084-C300-3DE8-8D7D-0885293CE054}"/>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938D6005-7DA9-06A0-9AA9-432CF4EA70DE}"/>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05DCA95E-D065-64B8-2643-94792BC8A8F1}"/>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A9963DF2-DD44-DF4A-6E45-36169E9F8A88}"/>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BB6B8-28E3-67C2-748C-2489B3227C79}"/>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69C5FD74-4E7A-8E64-B0FA-BE84418231D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2E189524-F472-F3C6-A9C7-10132ACF3C4F}"/>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4" name="Grupp 3" descr="Trenddiagram som visar andelen instämmande över tid. Andel 2026: Delaktig i utveckling av parker, lekplatser, parklekar: 19 procent för Farsta och 23 procent för staden totalt.">
            <a:extLst>
              <a:ext uri="{FF2B5EF4-FFF2-40B4-BE49-F238E27FC236}">
                <a16:creationId xmlns:a16="http://schemas.microsoft.com/office/drawing/2014/main" id="{7D8196A9-DBF3-0727-E1ED-FE8B314A212A}"/>
              </a:ext>
            </a:extLst>
          </p:cNvPr>
          <p:cNvGrpSpPr/>
          <p:nvPr/>
        </p:nvGrpSpPr>
        <p:grpSpPr>
          <a:xfrm>
            <a:off x="552450" y="1173163"/>
            <a:ext cx="7840663" cy="5611812"/>
            <a:chOff x="552450" y="1173163"/>
            <a:chExt cx="7840663" cy="5611812"/>
          </a:xfrm>
        </p:grpSpPr>
        <p:pic>
          <p:nvPicPr>
            <p:cNvPr id="8" name="Bildobjekt 7">
              <a:extLst>
                <a:ext uri="{FF2B5EF4-FFF2-40B4-BE49-F238E27FC236}">
                  <a16:creationId xmlns:a16="http://schemas.microsoft.com/office/drawing/2014/main" id="{B51DCACD-EB49-8C3E-D986-4583728951C0}"/>
                </a:ext>
              </a:extLst>
            </p:cNvPr>
            <p:cNvPicPr/>
            <p:nvPr/>
          </p:nvPicPr>
          <p:blipFill>
            <a:blip r:embed="rId2"/>
            <a:stretch>
              <a:fillRect/>
            </a:stretch>
          </p:blipFill>
          <p:spPr>
            <a:xfrm>
              <a:off x="3798888" y="6153150"/>
              <a:ext cx="4594225" cy="631825"/>
            </a:xfrm>
            <a:prstGeom prst="rect">
              <a:avLst/>
            </a:prstGeom>
          </p:spPr>
        </p:pic>
        <p:pic>
          <p:nvPicPr>
            <p:cNvPr id="7" name="Bildobjekt 6">
              <a:extLst>
                <a:ext uri="{FF2B5EF4-FFF2-40B4-BE49-F238E27FC236}">
                  <a16:creationId xmlns:a16="http://schemas.microsoft.com/office/drawing/2014/main" id="{DFBE2DF0-7C53-6B08-CD48-C2EEC11AB9C9}"/>
                </a:ext>
              </a:extLst>
            </p:cNvPr>
            <p:cNvPicPr/>
            <p:nvPr/>
          </p:nvPicPr>
          <p:blipFill>
            <a:blip r:embed="rId3"/>
            <a:stretch>
              <a:fillRect/>
            </a:stretch>
          </p:blipFill>
          <p:spPr>
            <a:xfrm>
              <a:off x="552450" y="1173163"/>
              <a:ext cx="5349875" cy="2179637"/>
            </a:xfrm>
            <a:prstGeom prst="rect">
              <a:avLst/>
            </a:prstGeom>
          </p:spPr>
        </p:pic>
      </p:grpSp>
    </p:spTree>
    <p:extLst>
      <p:ext uri="{BB962C8B-B14F-4D97-AF65-F5344CB8AC3E}">
        <p14:creationId xmlns:p14="http://schemas.microsoft.com/office/powerpoint/2010/main" val="408924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2 procent för Farsta och 74 procent för staden totalt. Stadsmiljö som är fin att bo och leva i: 85 procent för Farsta och 86 procent för staden totalt. Möjlighet att ta del av Stockholms kulturliv: 78 procent för Farsta och 80 procent för staden totalt. Möjlighet att utöva kulturaktiviteter: 71 procent för Farsta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DD4715E8-13C0-BC0D-3090-DB836899DCB7}"/>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E7626073-9F24-EE3A-2D5D-A04DCC6FA522}"/>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AF11A667-E39F-C241-1B20-4547DBD78CBE}"/>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2A3AB1B7-0717-D25D-6D45-48813397922E}"/>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12E224B1-835B-15EC-6903-196646541121}"/>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76 procent för Farsta och 71 procent för staden totalt. Möjlighet att spontanidrotta: 80 procent för Farsta och 78 procent för staden totalt. Hitta information om verksamhet och satsningar: 40 procent för Farsta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0C1A134E-7B3A-A1B1-7E3B-D90541EDC870}"/>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97F3F413-B63F-9B2C-50FE-55C0A7463907}"/>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B2A64AEF-69F3-0532-C087-2BF48D3885AD}"/>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D4585B4B-E52E-9311-19E6-ECD05D6106C0}"/>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66 procent för män och 70 procent för kvinnor. Snöröjning och sandning av gator och gångvägar: 27 procent för män och 29 procent för kvinnor. Rent och städat i min stadsdel: 61 procent för män och 67 procent för kvinnor. Trygg i parker och grönområden: 79 procent för män och 73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876A5152-7454-D9F9-4EF0-4A1B782F5109}"/>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EA36308E-7217-9244-75D5-3E38E207879C}"/>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136C3D58-3CA3-E04A-CE8B-789E7B1B7B40}"/>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6B3DD8C4-C81F-350E-F8F9-29E6EBB14A6D}"/>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ADD9D719-6377-5B24-FC16-A19B5B9DC882}"/>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68 procent för män och 54 procent för kvinnor. Tryggt att bo i min stadsdel: 79 procent för män och 77 procent för kvinnor. Förtroende för stadsdelsförvaltningen: 36 procent för män och 35 procent för kvinnor. Barn och ungdomar kan ta del av kultur: 56 procent för män och 60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4AA82C17-0504-C448-97A2-10FBF39EF8E9}"/>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FB98641C-629C-D7F0-ECD5-1E253ECEA66A}"/>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6CD870B8-D23D-CC19-D490-0607B36C78F9}"/>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77CE72C4-4C59-AA4C-C4F0-88082ABC2916}"/>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BC7C8E3C-A60B-393F-2A50-9FA57B89EE53}"/>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51 procent för män och 54 procent för kvinnor. Barn och ungdomar kan utöva kultur: 54 procent för män och 67 procent för kvinnor. Vuxna kan utöva kultur: 50 procent för män och 50 procent för kvinnor. Möjligheter till aktiviteter i parker och naturområden: 75 procent för män och 73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AB6F0F7C-8497-6AE0-D613-56EF7F50910E}"/>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8A96A624-B3AF-A73F-6E10-865B8ABC14B8}"/>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E1422F66-2100-3D9C-FB9B-123C55B0F66C}"/>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4EBCF20E-588E-545B-2A19-71570E49DA84}"/>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92F2E756-06CD-5D3E-B1B2-20F67E11F6ED}"/>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36 procent för män och 47 procent för kvinnor. Finns torg där jag vill vara: 39 procent för män och 47 procent för kvinnor. Upplever torgen som välskötta: 59 procent för män och 66 procent för kvinnor. Trafikmiljö säker för gående: 79 procent för män och 77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7DE7BF55-5118-C01A-3D59-5E5C1394F658}"/>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28B46333-7C8F-4A4D-C81A-337A2AFFDCE6}"/>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64D0D956-744A-6ACD-C0D8-594CFF53E7EF}"/>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33EC611F-256B-43EA-7B42-B45A4B5F71F6}"/>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67E74B33-C365-5B0E-B870-9CAF2D6DC77C}"/>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71 procent för män och 69 procent för kvinnor. Lätt att ta sig fram på cykel: 81 procent för män och 76 procent för kvinnor. Påverka beslut om parker, lekplatser, parklekar: 24 procent för män och 26 procent för kvinnor. Synpunkter om parker, lekplatser, parklekar: 32 procent för män och 35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19302BC1-4A60-223E-D210-4A0F5DE7B018}"/>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0E4FA912-E6CB-A387-535B-387A25F27679}"/>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AA3CEAE8-1E08-9BED-69BF-9BCD7EDFA7B7}"/>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0C5B7F11-ED83-56FD-8AC3-ACD07D6DA665}"/>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C4A7AA2A-A355-0431-B562-6F935B60BF28}"/>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4" name="Grupp 3" descr="Trenddiagram som visar andelen instämmande över tid per kön. Andel 2026: Delaktig i utveckling av parker, lekplatser, parklekar: 15 procent för män och 22 procent för kvinnor.">
            <a:extLst>
              <a:ext uri="{FF2B5EF4-FFF2-40B4-BE49-F238E27FC236}">
                <a16:creationId xmlns:a16="http://schemas.microsoft.com/office/drawing/2014/main" id="{2A7691E9-2579-E6FB-52A0-AF1DE801FC1D}"/>
              </a:ext>
            </a:extLst>
          </p:cNvPr>
          <p:cNvGrpSpPr/>
          <p:nvPr/>
        </p:nvGrpSpPr>
        <p:grpSpPr>
          <a:xfrm>
            <a:off x="566738" y="1220788"/>
            <a:ext cx="6503987" cy="5302250"/>
            <a:chOff x="566738" y="1220788"/>
            <a:chExt cx="6503987" cy="5302250"/>
          </a:xfrm>
        </p:grpSpPr>
        <p:pic>
          <p:nvPicPr>
            <p:cNvPr id="7" name="Bildobjekt 6">
              <a:extLst>
                <a:ext uri="{FF2B5EF4-FFF2-40B4-BE49-F238E27FC236}">
                  <a16:creationId xmlns:a16="http://schemas.microsoft.com/office/drawing/2014/main" id="{4D74F171-5112-E459-BEF5-CF3CD3149E4E}"/>
                </a:ext>
              </a:extLst>
            </p:cNvPr>
            <p:cNvPicPr/>
            <p:nvPr/>
          </p:nvPicPr>
          <p:blipFill>
            <a:blip r:embed="rId2"/>
            <a:stretch>
              <a:fillRect/>
            </a:stretch>
          </p:blipFill>
          <p:spPr>
            <a:xfrm>
              <a:off x="566738" y="1220788"/>
              <a:ext cx="4618037" cy="2187575"/>
            </a:xfrm>
            <a:prstGeom prst="rect">
              <a:avLst/>
            </a:prstGeom>
          </p:spPr>
        </p:pic>
        <p:pic>
          <p:nvPicPr>
            <p:cNvPr id="5" name="Bildobjekt 4">
              <a:extLst>
                <a:ext uri="{FF2B5EF4-FFF2-40B4-BE49-F238E27FC236}">
                  <a16:creationId xmlns:a16="http://schemas.microsoft.com/office/drawing/2014/main" id="{C4B76EFE-426D-46D4-D011-99A1C21B5624}"/>
                </a:ext>
              </a:extLst>
            </p:cNvPr>
            <p:cNvPicPr/>
            <p:nvPr/>
          </p:nvPicPr>
          <p:blipFill>
            <a:blip r:embed="rId3"/>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36261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68 procent av invånarna i Farsta är nöjda med skötsel och städning av parker och grönområden i sin stadsdel, vilket är en minskning från 71 procent år 2025. För staden totalt ligger resultatet på 72 procent. </a:t>
            </a:r>
            <a:endParaRPr lang="sv-SE" sz="1300" dirty="0"/>
          </a:p>
          <a:p>
            <a:r>
              <a:rPr lang="sv-SE" sz="1300"/>
              <a:t>När det gäller snöröjning och sandning av gator och gångvägar i stadsdelen är 28 procent av invånarna i Farsta nöjda. Jämfört med år 2025 har resultatet minskat från 44 procent. För staden totalt ligger resultatet på 44 procent. </a:t>
            </a:r>
            <a:endParaRPr lang="sv-SE" sz="1300" dirty="0"/>
          </a:p>
          <a:p>
            <a:pPr marL="0" indent="0">
              <a:spcAft>
                <a:spcPts val="400"/>
              </a:spcAft>
              <a:buNone/>
            </a:pPr>
            <a:r>
              <a:rPr lang="sv-SE" sz="1200" b="1" dirty="0"/>
              <a:t>Trygghet</a:t>
            </a:r>
          </a:p>
          <a:p>
            <a:r>
              <a:rPr lang="sv-SE" sz="1300"/>
              <a:t>61 procent av invånarna i Farsta känner sig trygga när de går ensamma hem på kvällen i stadsdelen de bor i, vilket är i nivå med 2025 års resultat. Motsvarande siffra för staden totalt är 69 procent. </a:t>
            </a:r>
            <a:endParaRPr lang="sv-SE" sz="1300" dirty="0"/>
          </a:p>
          <a:p>
            <a:r>
              <a:rPr lang="sv-SE" sz="1300"/>
              <a:t>På det hela taget tycker 77 procent av invånarna i Farsta att deras stadsdel är trygg att bo i. Jämfört med år 2025 har resultatet minskat från 78 procent. För staden totalt ligger resultatet på 83 procent. </a:t>
            </a:r>
            <a:endParaRPr lang="sv-SE" sz="1300" dirty="0"/>
          </a:p>
          <a:p>
            <a:pPr marL="0" indent="0">
              <a:spcAft>
                <a:spcPts val="400"/>
              </a:spcAft>
              <a:buNone/>
            </a:pPr>
            <a:r>
              <a:rPr lang="sv-SE" sz="1200" b="1" dirty="0"/>
              <a:t>Kultur</a:t>
            </a:r>
          </a:p>
          <a:p>
            <a:r>
              <a:rPr lang="sv-SE" sz="1300"/>
              <a:t>41 procent av invånarna i Farsta instämmer i att kulturlivet är bra i sin stadsdel, vilket är en ökning från 35 procent år 2025. För staden totalt ligger resultatet på 55 procent. </a:t>
            </a:r>
            <a:endParaRPr lang="sv-SE" sz="1300" dirty="0"/>
          </a:p>
          <a:p>
            <a:pPr marL="0" indent="0">
              <a:spcAft>
                <a:spcPts val="400"/>
              </a:spcAft>
              <a:buNone/>
            </a:pPr>
            <a:r>
              <a:rPr lang="sv-SE" sz="1200" b="1" dirty="0"/>
              <a:t>Trafikmiljö</a:t>
            </a:r>
          </a:p>
          <a:p>
            <a:r>
              <a:rPr lang="sv-SE" sz="1300"/>
              <a:t>77 procent av invånarna i Farsta upplever trafikmiljön som säker för gående i sin stadsdel, vilket är en ökning från 71 procent år 2025. Motsvarande siffra för hela staden är 71 procent. </a:t>
            </a:r>
            <a:endParaRPr lang="sv-SE" sz="1300" dirty="0"/>
          </a:p>
          <a:p>
            <a:r>
              <a:rPr lang="sv-SE" sz="1300"/>
              <a:t>För trafikmiljön avseende cyklister upplever 70 procent av invånarna i Farsta den som säker i sin stadsdel, ett resultat som har ökat från 66 procent år 2025.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71 procent för män och 75 procent för kvinnor. Stadsmiljö som är fin att bo och leva i: 83 procent för män och 88 procent för kvinnor. Möjlighet att ta del av Stockholms kulturliv: 71 procent för män och 83 procent för kvinnor. Möjlighet att utöva kulturaktiviteter: 68 procent för män och 76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C8E75AB2-F70D-0269-3886-6E3470F34C0E}"/>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AA21B3A3-A614-B42A-322F-B2A4E14AECBA}"/>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AD691B49-1F91-8241-1B81-D144C9769767}"/>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13FD1557-9624-0CC2-69F3-ED0EA82C2DC3}"/>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1E6B9C40-E5A0-F2F3-877A-479CE909774C}"/>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72 procent för män och 80 procent för kvinnor. Möjlighet att spontanidrotta: 77 procent för män och 84 procent för kvinnor. Hitta information om verksamhet och satsningar: 40 procent för män och 42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15D48191-A994-2C4B-60E2-3377E9298CCA}"/>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7E5740D7-50B2-5580-770C-CDA6D09B2304}"/>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2163827F-C267-3F6D-3DC9-6AC374E44E10}"/>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D8FF833B-E6A5-6A9F-D0D7-2A8D3D1284E0}"/>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Farsta totalt samt per åldersgrupp. Resultat: Skötsel och städning av parker och grönområden: 68 procent staden totalt, 73 procent 18-34 år, 73 procent 35-49 år, 60 procent 50-64 år och 63 procent 65 år eller äldre. Snöröjning och sandning av gator och gångvägar: 28 procent staden totalt, 21 procent 18-34 år, 31 procent 35-49 år, 25 procent 50-64 år och 37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442D3DC0-B1A6-BB85-CC48-7ACCF7A6D6D6}"/>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826834A6-7844-E990-6BC7-FEF9545F38B7}"/>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Farsta totalt samt per åldersgrupp. Resultat: Rent och städat i min stadsdel: 64 procent staden totalt, 65 procent 18-34 år, 68 procent 35-49 år, 59 procent 50-64 år och 62 procent 65 år eller äldre. Trygg i parker och grönområden: 76 procent staden totalt, 76 procent 18-34 år, 79 procent 35-49 år, 73 procent 50-64 år och 75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9526FE62-4BDC-4266-B6CB-7A64D650E7A3}"/>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F4FA6DF4-5529-6C10-7E38-A853296CC52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Farsta totalt samt per åldersgrupp. Resultat: Trygg när jag går ensam hem på kvällen: 61 procent staden totalt, 54 procent 18-34 år, 69 procent 35-49 år, 62 procent 50-64 år och 55 procent 65 år eller äldre. Tryggt att bo i min stadsdel: 77 procent staden totalt, 76 procent 18-34 år, 80 procent 35-49 år, 73 procent 50-64 år och 80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900E258D-547D-61AF-638C-2F4ED43A8A31}"/>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2CC67E6F-9DED-9519-72F7-21F3A83FBCE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Farsta totalt samt per åldersgrupp. Resultat: Förtroende för stadsdelsförvaltningen: 35 procent staden totalt, 32 procent 18-34 år, 45 procent 35-49 år, 27 procent 50-64 år och 30 procent 65 år eller äldre. Barn och ungdomar kan ta del av kultur: 58 procent staden totalt, 70 procent 18-34 år, 58 procent 35-49 år, 46 procent 50-64 år och 53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ED0A592F-2D98-720D-0136-16DF2DA29657}"/>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D181F150-34A4-C5AE-B37E-36906A1061A9}"/>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Farsta totalt samt per åldersgrupp. Resultat: Vuxna kan ta del av kultur: 53 procent staden totalt, 63 procent 18-34 år, 51 procent 35-49 år, 42 procent 50-64 år och 52 procent 65 år eller äldre. Barn och ungdomar kan utöva kultur: 60 procent staden totalt, 66 procent 18-34 år, 65 procent 35-49 år, 46 procent 50-64 år och 59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AAC6E45E-4E4A-9551-207D-D31096CEE944}"/>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ADF0F015-E14B-084B-775E-C8558889525B}"/>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Farsta totalt samt per åldersgrupp. Resultat: Vuxna kan utöva kultur: 49 procent staden totalt, 61 procent 18-34 år, 42 procent 35-49 år, 40 procent 50-64 år och 52 procent 65 år eller äldre. Möjligheter till aktiviteter i parker och naturområden: 75 procent staden totalt, 76 procent 18-34 år, 84 procent 35-49 år, 71 procent 50-64 år och 61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CBC44FC0-10AA-D8A7-02D6-C447ED26D991}"/>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4EEE3841-586C-A5E3-5F25-54A9898FFDA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Farsta totalt samt per åldersgrupp. Resultat: Kulturlivet i min stadsdel är bra: 41 procent staden totalt, 44 procent 18-34 år, 49 procent 35-49 år, 31 procent 50-64 år och 35 procent 65 år eller äldre. Finns torg där jag vill vara: 42 procent staden totalt, 45 procent 18-34 år, 41 procent 35-49 år, 34 procent 50-64 år och 48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FAE20FB7-2B15-ED36-0727-10375602FF8E}"/>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50875BD3-7F03-5338-4FA2-5DBDAEDA09A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Farsta är ±5,3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Farsta totalt samt per åldersgrupp. Resultat: Upplever torgen som välskötta: 63 procent staden totalt, 63 procent 18-34 år, 63 procent 35-49 år, 52 procent 50-64 år och 73 procent 65 år eller äldre. Trafikmiljö säker för gående: 77 procent staden totalt, 78 procent 18-34 år, 80 procent 35-49 år, 70 procent 50-64 år och 81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AFAF14DD-7A04-6A0D-DC93-1DEBCD82C6FA}"/>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B3159C3C-913C-9416-E6E0-DF291AA45645}"/>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Farsta totalt samt per åldersgrupp. Resultat: Trafikmiljö säker för cyklister: 70 procent staden totalt, 73 procent 18-34 år, 70 procent 35-49 år, 63 procent 50-64 år och 73 procent 65 år eller äldre. Lätt att ta sig fram på cykel: 78 procent staden totalt, 76 procent 18-34 år, 78 procent 35-49 år, 77 procent 50-64 år och 83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4CCED2C8-0E04-4F89-8977-BFC2F55C8F10}"/>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A7492E1A-ECEE-5729-7E13-6F5A52B3D99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Farsta totalt samt per åldersgrupp. Resultat: Påverka beslut om parker, lekplatser, parklekar: 25 procent staden totalt, 5 procent 18-34 år, 31 procent 35-49 år, 28 procent 50-64 år och 41 procent 65 år eller äldre. Synpunkter om parker, lekplatser, parklekar: 33 procent staden totalt, 16 procent 18-34 år, 41 procent 35-49 år, 34 procent 50-64 år och 44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2C9CCBCA-D4BB-89FE-59A1-90A8CF4134F5}"/>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E27787A7-71C6-AF97-C585-6A2F4E05EAB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Farsta totalt samt per åldersgrupp. Resultat: Delaktig i utveckling av parker, lekplatser, parklekar: 19 procent staden totalt, 2 procent 18-34 år, 27 procent 35-49 år, 17 procent 50-64 år och 34 procent 65 år eller äldre.">
            <a:extLst>
              <a:ext uri="{FF2B5EF4-FFF2-40B4-BE49-F238E27FC236}">
                <a16:creationId xmlns:a16="http://schemas.microsoft.com/office/drawing/2014/main" id="{04303018-4CDF-D05B-9011-717553ADBF6B}"/>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Farsta totalt samt per åldersgrupp. Resultat: Ren och välstädad stad: 72 procent staden totalt, 72 procent 18-34 år, 79 procent 35-49 år, 63 procent 50-64 år och 73 procent 65 år eller äldre. Stadsmiljö som är fin att bo och leva i: 85 procent staden totalt, 90 procent 18-34 år, 88 procent 35-49 år, 78 procent 50-64 år och 82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2E7CAE1D-6C3F-40F0-258B-7C159A1A3204}"/>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01D90BFC-F86B-A42D-6905-989C92E19A0E}"/>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Farsta totalt samt per åldersgrupp. Resultat: Möjlighet att ta del av Stockholms kulturliv: 78 procent staden totalt, 67 procent 18-34 år, 87 procent 35-49 år, 76 procent 50-64 år och 81 procent 65 år eller äldre. Möjlighet att utöva kulturaktiviteter: 71 procent staden totalt, 68 procent 18-34 år, 79 procent 35-49 år, 61 procent 50-64 år och 76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2DF93D8C-8E1A-93E4-D561-AFB50BC923A5}"/>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B7279AF5-F1EB-F86C-9C06-D8B513DF1A8F}"/>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Farsta totalt samt per åldersgrupp. Resultat: Möjlighet till ledarledd idrott/motion: 76 procent staden totalt, 73 procent 18-34 år, 82 procent 35-49 år, 69 procent 50-64 år och 77 procent 65 år eller äldre. Möjlighet att spontanidrotta: 80 procent staden totalt, 76 procent 18-34 år, 81 procent 35-49 år, 81 procent 50-64 år och 83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C689AC06-2C7A-107C-ADC8-342281744548}"/>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7EA99785-C0FD-8441-19C0-78F591D3999D}"/>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Farsta totalt samt per åldersgrupp. Resultat: Hitta information om verksamhet och satsningar: 40 procent staden totalt, 19 procent 18-34 år, 48 procent 35-49 år, 40 procent 50-64 år och 60 procent 65 år eller äldre.">
            <a:extLst>
              <a:ext uri="{FF2B5EF4-FFF2-40B4-BE49-F238E27FC236}">
                <a16:creationId xmlns:a16="http://schemas.microsoft.com/office/drawing/2014/main" id="{7E1080B7-CBCF-6A72-0B9E-F6EADB5091F5}"/>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3" name="Grupp 2" descr="Diagram som visar svarsandelar för frågor inom området Rent och städat. Andel boende i Farsta som svarat stämmer helt/ganska bra 2026: Skötsel och städning av parker och grönområden: 68 procent. Snöröjning och sandning av gator och gångvägar: 28 procent. Rent och städat i min stadsdel: 64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7FBD682C-6DFB-E6E7-7BA5-5D63D014BEAF}"/>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AE86B4D0-4111-6C65-C143-AF45329D7158}"/>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84F2B4A0-9B40-97E6-3C32-604B49F78DC3}"/>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Trygg och säker. Andel boende i Farsta som svarat stämmer helt/ganska bra 2026: Trygg i parker och grönområden: 76 procent. Trygg när jag går ensam hem på kvällen: 61 procent. Tryggt att bo i min stadsdel: 77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3E9D3DB5-7DD3-E3E8-7886-C3DAD8F3305F}"/>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2ED6CA08-16FD-6B47-6D81-CC4751AACCA6}"/>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153440F5-9189-8412-E659-F51823E8978F}"/>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boende i Farsta som svarat mycket/ganska stort 2026: Förtroende för stadsdelsförvaltningen: 35 procent.">
            <a:extLst>
              <a:ext uri="{FF2B5EF4-FFF2-40B4-BE49-F238E27FC236}">
                <a16:creationId xmlns:a16="http://schemas.microsoft.com/office/drawing/2014/main" id="{02777D6F-CEB1-DAC5-A1A1-48A25771C83B}"/>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boende i Farsta som svarat stämmer helt/ganska bra 2026: Barn och ungdomar kan ta del av kultur: 58 procent. Vuxna kan ta del av kultur: 53 procent. Barn och ungdomar kan utöva kultur: 60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DFD50832-FC1E-2BE4-FC6B-ED6748CAD556}"/>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446897DE-CE37-5060-0B1C-9C70AE39C334}"/>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DF9B857A-9102-2C40-FBF2-5E5037B72663}"/>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boende i Farsta som svarat stämmer helt/ganska bra 2026: Vuxna kan utöva kultur: 49 procent. Möjligheter till aktiviteter i parker och naturområden: 75 procent. Kulturlivet i min stadsdel är bra: 41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84401606-89F1-8F2C-D043-CE0AE50CBFF4}"/>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6C87097E-A5C0-FD9B-ECD9-1971D0204CAF}"/>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825F7522-D599-E8D2-2EE5-05C04168A28F}"/>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3" name="Grupp 2" descr="Diagram som visar svarsandelar för frågor inom området Torg. Andel boende i Farsta som svarat stämmer helt/ganska bra 2026: Finns torg där jag vill vara: 42 procent. Upplever torgen som välskötta: 63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1B9B7B53-D86C-0371-F13C-D7CB2E18854E}"/>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6C031515-E707-A402-E6B9-9EB9C3476470}"/>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boende i Farsta som svarat stämmer helt/ganska bra 2026: Trafikmiljö säker för gående: 77 procent. Trafikmiljö säker för cyklister: 70 procent. Lätt att ta sig fram på cykel: 78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EEB35138-7DD7-A953-6CD7-27622C845438}"/>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15961020-E72B-7C8B-B190-60A113D5D74F}"/>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A153367C-2C7D-1311-0073-2523EBDAFD41}"/>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boende i Farsta som svarat stämmer helt/ganska bra 2026: Påverka beslut om parker, lekplatser, parklekar: 25 procent. Synpunkter om parker, lekplatser, parklekar: 33 procent. Delaktig i utveckling av parker, lekplatser, parklekar: 19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BC69042D-9FA3-2574-4FC2-0115ECA9E462}"/>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151DEC3F-3E54-D3BF-70A1-12492E0CCADF}"/>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F5FCCB08-F28A-D17F-3592-9C5AB34ADCED}"/>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Helhetsomdömen för staden. Andel boende i Farsta som svarat stämmer helt/ganska bra 2026: Ren och välstädad stad: 72 procent. Stadsmiljö som är fin att bo och leva i: 85 procent. Möjlighet att ta del av Stockholms kulturliv: 78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6556B925-2178-300C-8E97-C9DAD5ED682C}"/>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CE6C9503-4E10-5D4C-6600-2D5D336F3700}"/>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E314AB9C-6129-B8A3-113A-D8FEE16AD66C}"/>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boende i Farsta som svarat stämmer helt/ganska bra 2026: Möjlighet att utöva kulturaktiviteter: 71 procent. Möjlighet till ledarledd idrott/motion: 76 procent. Möjlighet att spontanidrotta: 80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0BD43347-F3BE-1947-164D-5E56070660B8}"/>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EE9364AE-9741-C88E-54BF-8A12FC9279EF}"/>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B76CD5EB-0213-880C-F05C-44CC0C2BCE2A}"/>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pic>
        <p:nvPicPr>
          <p:cNvPr id="4" name="Bildobjekt 3" descr="Diagram som visar svarsandelar för frågor inom området Helhetsomdömen för staden. Andel boende i Farsta som svarat stämmer helt/ganska bra 2026: Hitta information om verksamhet och satsningar: 40 procent.">
            <a:extLst>
              <a:ext uri="{FF2B5EF4-FFF2-40B4-BE49-F238E27FC236}">
                <a16:creationId xmlns:a16="http://schemas.microsoft.com/office/drawing/2014/main" id="{EB50309E-9CFA-0CE7-0F1C-4951EBCF5450}"/>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Farsta samt per män och kvinnor. Andel som aldrig känner sig otrygga i Farsta: 55 procent totalt, 67 procent män och 44 procent kvinnor.">
            <a:extLst>
              <a:ext uri="{FF2B5EF4-FFF2-40B4-BE49-F238E27FC236}">
                <a16:creationId xmlns:a16="http://schemas.microsoft.com/office/drawing/2014/main" id="{BE88F08E-C8E5-2025-90C4-0F53E49BC4AD}"/>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pic>
        <p:nvPicPr>
          <p:cNvPr id="4" name="Bildobjekt 3" descr="Stapeldiagram för frågan &quot;Händer det att du avstår från att gå ut på torg, parker eller gångvägar i din stadsdel för att det känns otryggt?&quot;. Redovisas totalt för Farsta samt per åldersgrupp. Andel som aldrig känner sig otrygga i Farsta: 55 procent totalt, 50 procent 18-34  år, 57 procent 35-49 år, 61 procent 50-64 år och 56 procent 65 år eller äldre.">
            <a:extLst>
              <a:ext uri="{FF2B5EF4-FFF2-40B4-BE49-F238E27FC236}">
                <a16:creationId xmlns:a16="http://schemas.microsoft.com/office/drawing/2014/main" id="{2A1934AB-C8C2-33F7-2338-D18562AB3A03}"/>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43</TotalTime>
  <Words>1928</Words>
  <Application>Microsoft Office PowerPoint</Application>
  <PresentationFormat>Bredbild</PresentationFormat>
  <Paragraphs>379</Paragraphs>
  <Slides>62</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62</vt:i4>
      </vt:variant>
    </vt:vector>
  </HeadingPairs>
  <TitlesOfParts>
    <vt:vector size="64"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Farsta - Stockholms stad Medborgarundersökning 2026</dc:title>
  <dc:creator>Stockholms stad</dc:creator>
  <cp:lastModifiedBy>HS</cp:lastModifiedBy>
  <cp:revision>26</cp:revision>
  <dcterms:created xsi:type="dcterms:W3CDTF">2025-06-27T15:10:19Z</dcterms:created>
  <dcterms:modified xsi:type="dcterms:W3CDTF">2026-06-24T15:32:57Z</dcterms:modified>
</cp:coreProperties>
</file>