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handoutMasterIdLst>
    <p:handoutMasterId r:id="rId66"/>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93" r:id="rId21"/>
    <p:sldId id="502" r:id="rId22"/>
    <p:sldId id="504" r:id="rId23"/>
    <p:sldId id="460" r:id="rId24"/>
    <p:sldId id="503" r:id="rId25"/>
    <p:sldId id="409" r:id="rId26"/>
    <p:sldId id="505" r:id="rId27"/>
    <p:sldId id="336" r:id="rId28"/>
    <p:sldId id="489" r:id="rId29"/>
    <p:sldId id="49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98"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499" r:id="rId58"/>
    <p:sldId id="325" r:id="rId59"/>
    <p:sldId id="332" r:id="rId60"/>
    <p:sldId id="333" r:id="rId61"/>
    <p:sldId id="463" r:id="rId62"/>
    <p:sldId id="464" r:id="rId63"/>
    <p:sldId id="465" r:id="rId64"/>
  </p:sldIdLst>
  <p:sldSz cx="12192000" cy="6858000"/>
  <p:notesSz cx="6858000" cy="9144000"/>
  <p:custDataLst>
    <p:tags r:id="rId67"/>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93"/>
            <p14:sldId id="502"/>
            <p14:sldId id="504"/>
          </p14:sldIdLst>
        </p14:section>
        <p14:section name="Trenddiagram över tid, per kön" id="{4BD92BB1-9AA8-4E97-A26D-CE8AFF161D00}">
          <p14:sldIdLst>
            <p14:sldId id="460"/>
            <p14:sldId id="503"/>
            <p14:sldId id="409"/>
            <p14:sldId id="505"/>
            <p14:sldId id="336"/>
            <p14:sldId id="489"/>
            <p14:sldId id="49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98"/>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499"/>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1.emf"/><Relationship Id="rId4" Type="http://schemas.openxmlformats.org/officeDocument/2006/relationships/image" Target="../media/image3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11.emf"/><Relationship Id="rId1" Type="http://schemas.openxmlformats.org/officeDocument/2006/relationships/slideLayout" Target="../slideLayouts/slideLayout15.xml"/><Relationship Id="rId4" Type="http://schemas.openxmlformats.org/officeDocument/2006/relationships/image" Target="../media/image33.emf"/></Relationships>
</file>

<file path=ppt/slides/_rels/slide2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7.emf"/><Relationship Id="rId4" Type="http://schemas.openxmlformats.org/officeDocument/2006/relationships/image" Target="../media/image36.emf"/></Relationships>
</file>

<file path=ppt/slides/_rels/slide2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15.xml"/><Relationship Id="rId5" Type="http://schemas.openxmlformats.org/officeDocument/2006/relationships/image" Target="../media/image11.emf"/><Relationship Id="rId4" Type="http://schemas.openxmlformats.org/officeDocument/2006/relationships/image" Target="../media/image40.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15.xml"/><Relationship Id="rId6" Type="http://schemas.openxmlformats.org/officeDocument/2006/relationships/image" Target="../media/image45.emf"/><Relationship Id="rId5" Type="http://schemas.openxmlformats.org/officeDocument/2006/relationships/image" Target="../media/image44.emf"/><Relationship Id="rId4" Type="http://schemas.openxmlformats.org/officeDocument/2006/relationships/image" Target="../media/image43.emf"/></Relationships>
</file>

<file path=ppt/slides/_rels/slide2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15.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2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15.xml"/><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emf"/></Relationships>
</file>

<file path=ppt/slides/_rels/slide27.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slideLayout" Target="../slideLayouts/slideLayout15.xml"/><Relationship Id="rId6" Type="http://schemas.openxmlformats.org/officeDocument/2006/relationships/image" Target="../media/image60.emf"/><Relationship Id="rId5" Type="http://schemas.openxmlformats.org/officeDocument/2006/relationships/image" Target="../media/image59.emf"/><Relationship Id="rId4" Type="http://schemas.openxmlformats.org/officeDocument/2006/relationships/image" Target="../media/image58.emf"/></Relationships>
</file>

<file path=ppt/slides/_rels/slide28.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15.xml"/><Relationship Id="rId6" Type="http://schemas.openxmlformats.org/officeDocument/2006/relationships/image" Target="../media/image50.emf"/><Relationship Id="rId5" Type="http://schemas.openxmlformats.org/officeDocument/2006/relationships/image" Target="../media/image64.emf"/><Relationship Id="rId4" Type="http://schemas.openxmlformats.org/officeDocument/2006/relationships/image" Target="../media/image63.emf"/></Relationships>
</file>

<file path=ppt/slides/_rels/slide2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65.emf"/><Relationship Id="rId1" Type="http://schemas.openxmlformats.org/officeDocument/2006/relationships/slideLayout" Target="../slideLayouts/slideLayout15.xml"/><Relationship Id="rId4" Type="http://schemas.openxmlformats.org/officeDocument/2006/relationships/image" Target="../media/image66.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15.xml"/><Relationship Id="rId6" Type="http://schemas.openxmlformats.org/officeDocument/2006/relationships/image" Target="../media/image71.emf"/><Relationship Id="rId5" Type="http://schemas.openxmlformats.org/officeDocument/2006/relationships/image" Target="../media/image70.emf"/><Relationship Id="rId4" Type="http://schemas.openxmlformats.org/officeDocument/2006/relationships/image" Target="../media/image69.emf"/></Relationships>
</file>

<file path=ppt/slides/_rels/slide31.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15.xml"/><Relationship Id="rId5" Type="http://schemas.openxmlformats.org/officeDocument/2006/relationships/image" Target="../media/image55.emf"/><Relationship Id="rId4" Type="http://schemas.openxmlformats.org/officeDocument/2006/relationships/image" Target="../media/image74.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image" Target="../media/image104.emf"/><Relationship Id="rId1" Type="http://schemas.openxmlformats.org/officeDocument/2006/relationships/slideLayout" Target="../slideLayouts/slideLayout15.xml"/><Relationship Id="rId4" Type="http://schemas.openxmlformats.org/officeDocument/2006/relationships/image" Target="../media/image106.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emf"/><Relationship Id="rId1" Type="http://schemas.openxmlformats.org/officeDocument/2006/relationships/slideLayout" Target="../slideLayouts/slideLayout15.xml"/><Relationship Id="rId4" Type="http://schemas.openxmlformats.org/officeDocument/2006/relationships/image" Target="../media/image109.emf"/></Relationships>
</file>

<file path=ppt/slides/_rels/slide51.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15.xml"/><Relationship Id="rId4" Type="http://schemas.openxmlformats.org/officeDocument/2006/relationships/image" Target="../media/image113.emf"/></Relationships>
</file>

<file path=ppt/slides/_rels/slide53.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slideLayout" Target="../slideLayouts/slideLayout15.xml"/><Relationship Id="rId4" Type="http://schemas.openxmlformats.org/officeDocument/2006/relationships/image" Target="../media/image116.emf"/></Relationships>
</file>

<file path=ppt/slides/_rels/slide54.x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image" Target="../media/image117.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image" Target="../media/image119.emf"/><Relationship Id="rId1" Type="http://schemas.openxmlformats.org/officeDocument/2006/relationships/slideLayout" Target="../slideLayouts/slideLayout15.xml"/><Relationship Id="rId4" Type="http://schemas.openxmlformats.org/officeDocument/2006/relationships/image" Target="../media/image121.emf"/></Relationships>
</file>

<file path=ppt/slides/_rels/slide56.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emf"/><Relationship Id="rId1" Type="http://schemas.openxmlformats.org/officeDocument/2006/relationships/slideLayout" Target="../slideLayouts/slideLayout15.xml"/><Relationship Id="rId4" Type="http://schemas.openxmlformats.org/officeDocument/2006/relationships/image" Target="../media/image124.emf"/></Relationships>
</file>

<file path=ppt/slides/_rels/slide57.xml.rels><?xml version="1.0" encoding="UTF-8" standalone="yes"?>
<Relationships xmlns="http://schemas.openxmlformats.org/package/2006/relationships"><Relationship Id="rId2" Type="http://schemas.openxmlformats.org/officeDocument/2006/relationships/image" Target="../media/image125.emf"/><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image" Target="../media/image126.emf"/><Relationship Id="rId1" Type="http://schemas.openxmlformats.org/officeDocument/2006/relationships/slideLayout" Target="../slideLayouts/slideLayout15.xml"/><Relationship Id="rId4" Type="http://schemas.openxmlformats.org/officeDocument/2006/relationships/image" Target="../media/image128.emf"/></Relationships>
</file>

<file path=ppt/slides/_rels/slide59.x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29.emf"/><Relationship Id="rId1" Type="http://schemas.openxmlformats.org/officeDocument/2006/relationships/slideLayout" Target="../slideLayouts/slideLayout15.xml"/><Relationship Id="rId4" Type="http://schemas.openxmlformats.org/officeDocument/2006/relationships/image" Target="../media/image13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132.emf"/><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33.emf"/><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134.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Enskede-Årsta-Vantör</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10;">
            <a:extLst>
              <a:ext uri="{FF2B5EF4-FFF2-40B4-BE49-F238E27FC236}">
                <a16:creationId xmlns:a16="http://schemas.microsoft.com/office/drawing/2014/main" id="{711B4430-A5E3-0454-8B6F-E62BD1846572}"/>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10;">
            <a:extLst>
              <a:ext uri="{FF2B5EF4-FFF2-40B4-BE49-F238E27FC236}">
                <a16:creationId xmlns:a16="http://schemas.microsoft.com/office/drawing/2014/main" id="{8AEBB2A7-DC5C-CFEE-6CEE-833C61AEFED5}"/>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262A0ADD-E425-A42D-5614-1C10FCD12765}"/>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70 procent för Enskede-Årsta-Vantör och 72 procent för staden totalt. Snöröjning och sandning av gator och gångvägar: 38 procent för Enskede-Årsta-Vantör och 44 procent för staden totalt. Rent och städat i min stadsdel: 64 procent för Enskede-Årsta-Vantör och 68 procent för staden totalt. Trygg i parker och grönområden: 78 procent för Enskede-Årsta-Vantör och 78 procent för staden totalt.">
            <a:extLst>
              <a:ext uri="{FF2B5EF4-FFF2-40B4-BE49-F238E27FC236}">
                <a16:creationId xmlns:a16="http://schemas.microsoft.com/office/drawing/2014/main" id="{2912D3A8-1DB6-2609-0CD8-00D8247C49F1}"/>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9A320459-A55E-A6BB-6316-65070096511C}"/>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45FADE37-04F5-20CB-0B16-9B493C7A3B61}"/>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039E1016-E13D-14DE-E24F-4438B8E0CEAA}"/>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5099CB64-BC71-970B-2244-A961DECEDA76}"/>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5A40270C-419C-0FF3-0D1B-1A1B83693760}"/>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72 procent för Enskede-Årsta-Vantör och 69 procent för staden totalt. Tryggt att bo i min stadsdel: 78 procent för Enskede-Årsta-Vantör och 83 procent för staden totalt. Förtroende för stadsdelsförvaltningen: 37 procent för Enskede-Årsta-Vantör och 40 procent för staden totalt. Barn och ungdomar kan ta del av kultur: 56 procent för Enskede-Årsta-Vantör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09EB87B0-5ACE-34E5-99F4-4EFD330BDCAD}"/>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F8C9C14F-5454-7D4D-9C5D-5942775D070E}"/>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5E8F97CE-A449-74AA-4A2C-0754C82A1E85}"/>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73D409E4-1FA2-4302-1C06-52F7F1937308}"/>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9DC8DCAE-8634-6137-9CDA-1D958A77B29D}"/>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46 procent för Enskede-Årsta-Vantör och 64 procent för staden totalt. Barn och ungdomar kan utöva kultur: 57 procent för Enskede-Årsta-Vantör och 63 procent för staden totalt. Vuxna kan utöva kultur: 44 procent för Enskede-Årsta-Vantör och 56 procent för staden totalt. Möjligheter till aktiviteter i parker och naturområden: 66 procent för Enskede-Årsta-Vantör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6EE10D57-9318-3B36-2E12-F542181B4CA5}"/>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16EBDFB6-63A1-3F0F-6E6B-385288214921}"/>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8FA8E895-EA94-8C76-CC8E-F5605CCE8A38}"/>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E07779E6-3146-6EEA-BC94-4CFA958858DC}"/>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075EFE53-68C0-B63B-9F8F-5E9A3D53F5AD}"/>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43 procent för Enskede-Årsta-Vantör och 55 procent för staden totalt. Finns torg där jag vill vara: 37 procent för Enskede-Årsta-Vantör och 46 procent för staden totalt. Upplever torgen som välskötta: 53 procent för Enskede-Årsta-Vantör och 59 procent för staden totalt. Trafikmiljö säker för gående: 73 procent för Enskede-Årsta-Vantör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4EEB4CC1-CE8B-16DC-0369-7A2D846F6DF9}"/>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7BEB1CDC-0B1F-F4A7-76FE-A335D396EB1B}"/>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0C33BD18-076F-900E-C344-56C6FFA0D321}"/>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068E7D84-325D-8182-8CEA-5530AC2E1C9E}"/>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4BF8E31B-859E-B497-BEAF-EB2DF50C6C99}"/>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69 procent för Enskede-Årsta-Vantör och 66 procent för staden totalt. Lätt att ta sig fram på cykel: 76 procent för Enskede-Årsta-Vantör och 76 procent för staden totalt. Påverka beslut om parker, lekplatser, parklekar: 27 procent för Enskede-Årsta-Vantör och 27 procent för staden totalt. Synpunkter om parker, lekplatser, parklekar: 31 procent för Enskede-Årsta-Vantör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34FD997E-99B7-8554-0D49-D9C766E6185B}"/>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31327671-82A3-4CBA-6A22-10E2B35D85C7}"/>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B656D6E1-A663-D749-C611-350330F937AD}"/>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0CC6860A-5C3E-DCDC-7CD3-795536E95E5B}"/>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A9C26288-834F-95F2-0712-E75DA04C52A1}"/>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93930-990E-D306-7F5E-91058D37576E}"/>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8ED4592F-7A4F-9032-6D7D-6CBE2FCB8C03}"/>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845EBA8B-F724-5EB8-A09B-66E9449A782D}"/>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8" name="Grupp 7" descr="Trenddiagram som visar andelen instämmande över tid. Andel 2026: Delaktig i utveckling av parker, lekplatser, parklekar: 25 procent för Enskede-Årsta-Vantör och 23 procent för staden totalt. Rekommendera en vän att flytta till bostadsområde: 72 procent för Enskede-Årsta-Vantör.">
            <a:extLst>
              <a:ext uri="{FF2B5EF4-FFF2-40B4-BE49-F238E27FC236}">
                <a16:creationId xmlns:a16="http://schemas.microsoft.com/office/drawing/2014/main" id="{7A7AE462-1348-4A0F-C6B1-09B393040285}"/>
              </a:ext>
            </a:extLst>
          </p:cNvPr>
          <p:cNvGrpSpPr/>
          <p:nvPr/>
        </p:nvGrpSpPr>
        <p:grpSpPr>
          <a:xfrm>
            <a:off x="552450" y="1173163"/>
            <a:ext cx="11153775" cy="5611812"/>
            <a:chOff x="552450" y="1173163"/>
            <a:chExt cx="11153775" cy="5611812"/>
          </a:xfrm>
        </p:grpSpPr>
        <p:grpSp>
          <p:nvGrpSpPr>
            <p:cNvPr id="4" name="Grupp 3">
              <a:extLst>
                <a:ext uri="{FF2B5EF4-FFF2-40B4-BE49-F238E27FC236}">
                  <a16:creationId xmlns:a16="http://schemas.microsoft.com/office/drawing/2014/main" id="{32956895-7DD0-F375-1081-1CFBA858C9FB}"/>
                </a:ext>
              </a:extLst>
            </p:cNvPr>
            <p:cNvGrpSpPr/>
            <p:nvPr/>
          </p:nvGrpSpPr>
          <p:grpSpPr>
            <a:xfrm>
              <a:off x="552450" y="1173163"/>
              <a:ext cx="7840663" cy="5611812"/>
              <a:chOff x="552450" y="1173163"/>
              <a:chExt cx="7840663" cy="5611812"/>
            </a:xfrm>
          </p:grpSpPr>
          <p:pic>
            <p:nvPicPr>
              <p:cNvPr id="11" name="Bildobjekt 10">
                <a:extLst>
                  <a:ext uri="{FF2B5EF4-FFF2-40B4-BE49-F238E27FC236}">
                    <a16:creationId xmlns:a16="http://schemas.microsoft.com/office/drawing/2014/main" id="{A417EB03-5409-9659-0897-8E122E4CAC91}"/>
                  </a:ext>
                </a:extLst>
              </p:cNvPr>
              <p:cNvPicPr/>
              <p:nvPr/>
            </p:nvPicPr>
            <p:blipFill>
              <a:blip r:embed="rId2"/>
              <a:stretch>
                <a:fillRect/>
              </a:stretch>
            </p:blipFill>
            <p:spPr>
              <a:xfrm>
                <a:off x="3798888" y="6153150"/>
                <a:ext cx="4594225" cy="631825"/>
              </a:xfrm>
              <a:prstGeom prst="rect">
                <a:avLst/>
              </a:prstGeom>
            </p:spPr>
          </p:pic>
          <p:pic>
            <p:nvPicPr>
              <p:cNvPr id="10" name="Bildobjekt 9">
                <a:extLst>
                  <a:ext uri="{FF2B5EF4-FFF2-40B4-BE49-F238E27FC236}">
                    <a16:creationId xmlns:a16="http://schemas.microsoft.com/office/drawing/2014/main" id="{EE1F071F-E544-D68D-89CD-0272687ADEDF}"/>
                  </a:ext>
                </a:extLst>
              </p:cNvPr>
              <p:cNvPicPr/>
              <p:nvPr/>
            </p:nvPicPr>
            <p:blipFill>
              <a:blip r:embed="rId3"/>
              <a:stretch>
                <a:fillRect/>
              </a:stretch>
            </p:blipFill>
            <p:spPr>
              <a:xfrm>
                <a:off x="552450" y="1173163"/>
                <a:ext cx="5349875" cy="2179637"/>
              </a:xfrm>
              <a:prstGeom prst="rect">
                <a:avLst/>
              </a:prstGeom>
            </p:spPr>
          </p:pic>
        </p:grpSp>
        <p:pic>
          <p:nvPicPr>
            <p:cNvPr id="9" name="Bildobjekt 8">
              <a:extLst>
                <a:ext uri="{FF2B5EF4-FFF2-40B4-BE49-F238E27FC236}">
                  <a16:creationId xmlns:a16="http://schemas.microsoft.com/office/drawing/2014/main" id="{91F5114A-6DD2-70CE-3A07-0CC70758C888}"/>
                </a:ext>
              </a:extLst>
            </p:cNvPr>
            <p:cNvPicPr/>
            <p:nvPr/>
          </p:nvPicPr>
          <p:blipFill>
            <a:blip r:embed="rId4"/>
            <a:stretch>
              <a:fillRect/>
            </a:stretch>
          </p:blipFill>
          <p:spPr>
            <a:xfrm>
              <a:off x="6356350" y="1173163"/>
              <a:ext cx="5349875" cy="2179637"/>
            </a:xfrm>
            <a:prstGeom prst="rect">
              <a:avLst/>
            </a:prstGeom>
          </p:spPr>
        </p:pic>
      </p:grpSp>
    </p:spTree>
    <p:extLst>
      <p:ext uri="{BB962C8B-B14F-4D97-AF65-F5344CB8AC3E}">
        <p14:creationId xmlns:p14="http://schemas.microsoft.com/office/powerpoint/2010/main" val="1791240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7 procent för Enskede-Årsta-Vantör och 74 procent för staden totalt. Stadsmiljö som är fin att bo och leva i: 83 procent för Enskede-Årsta-Vantör och 86 procent för staden totalt. Möjlighet att ta del av Stockholms kulturliv: 79 procent för Enskede-Årsta-Vantör och 80 procent för staden totalt. Möjlighet att utöva kulturaktiviteter: 74 procent för Enskede-Årsta-Vantör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A9042543-3163-8391-8512-0C6CB6C9DEB0}"/>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95A90934-DE84-234B-2503-291A04A6E757}"/>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3222B3CB-7A06-A6B8-6CC4-99FD60CD0FDB}"/>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D1D8EE1F-FAF6-EAEA-244A-8167EDC1F803}"/>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D2A983E4-1E9A-4B44-0CDA-B280A4D191E0}"/>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75 procent för Enskede-Årsta-Vantör och 71 procent för staden totalt. Möjlighet att spontanidrotta: 80 procent för Enskede-Årsta-Vantör och 78 procent för staden totalt. Hitta information om verksamhet och satsningar: 42 procent för Enskede-Årsta-Vantör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884FDE27-8225-7E54-A6E5-5FBE2DB7645C}"/>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4CB1E0F7-5176-6B1C-6244-64267B78F1F1}"/>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22FC7658-3FAC-F407-F433-32373C7EAA0A}"/>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E14AB9C4-B0E9-C7B1-5C88-483C8B404DD3}"/>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75 procent för män och 65 procent för kvinnor. Snöröjning och sandning av gator och gångvägar: 40 procent för män och 35 procent för kvinnor. Rent och städat i min stadsdel: 68 procent för män och 60 procent för kvinnor. Trygg i parker och grönområden: 80 procent för män och 75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7CD1AECC-D632-DED1-C596-602B3771DB33}"/>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86294B85-8E6C-173D-A037-D6E9427991F3}"/>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5796BD6C-9718-56D7-FF76-09BBA6E44D5F}"/>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5F3FABEC-741E-A639-F46D-F86E13E5ADD6}"/>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ED9F46C1-EE99-BAA4-2FEC-FCF7A57784F6}"/>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74 procent för män och 70 procent för kvinnor. Tryggt att bo i min stadsdel: 76 procent för män och 80 procent för kvinnor. Förtroende för stadsdelsförvaltningen: 39 procent för män och 34 procent för kvinnor. Barn och ungdomar kan ta del av kultur: 47 procent för män och 65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0689709A-F4B3-3F1E-C9BE-44626D49FD4C}"/>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4FECF6D2-DEB7-B57E-7EFF-0AC22E5202CC}"/>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C8677327-D292-E9C8-1F91-2783F6236A4C}"/>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747BBB10-C05A-5092-09AD-6F5DFF473677}"/>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B96E0D95-F762-315D-D08B-49EDE07F9F9B}"/>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42 procent för män och 50 procent för kvinnor. Barn och ungdomar kan utöva kultur: 56 procent för män och 59 procent för kvinnor. Vuxna kan utöva kultur: 43 procent för män och 46 procent för kvinnor. Möjligheter till aktiviteter i parker och naturområden: 66 procent för män och 66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0610F77A-EE55-E22C-D21E-E884489B4F9D}"/>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E1DFC4A7-3F2E-C465-8DF6-32C75456A23C}"/>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45E58A85-35CB-20C7-73D9-24E948892A25}"/>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DA60AD79-089C-FD3E-BF98-E690F118A0DE}"/>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BE33ED96-A4F6-CB04-4B74-A1785F64B0DE}"/>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42 procent för män och 45 procent för kvinnor. Finns torg där jag vill vara: 31 procent för män och 43 procent för kvinnor. Upplever torgen som välskötta: 56 procent för män och 50 procent för kvinnor. Trafikmiljö säker för gående: 76 procent för män och 70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39C4AC28-1807-7EF7-5614-4DA36B18E2F4}"/>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83D54B60-1297-ACA1-CF7E-96553DE35699}"/>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0E05E62E-3297-C4D5-1227-C59BDE1BC1B3}"/>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EDCC008D-F818-611B-7574-E7F6FB8311F0}"/>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EC6FFD23-1677-F03B-1103-08F6FBF4FBC9}"/>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67 procent för män och 72 procent för kvinnor. Lätt att ta sig fram på cykel: 80 procent för män och 72 procent för kvinnor. Påverka beslut om parker, lekplatser, parklekar: 27 procent för män och 27 procent för kvinnor. Synpunkter om parker, lekplatser, parklekar: 30 procent för män och 32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6D346AE2-540E-70EB-E697-3011CC01FB86}"/>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A493AD75-5060-5831-5176-B3B40490A43F}"/>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4DD6C376-C040-E995-B0C2-9FE68A230523}"/>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17506A3D-A88B-F1DC-224C-3DAFE5412B8F}"/>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82C3546C-80BA-FE05-5BAE-626EF9327F8F}"/>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20058-B67A-38D8-A784-7C7A7AE33F07}"/>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8616942A-D430-0BB8-B1D6-AEDBCDC4302F}"/>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706F562-815C-E866-3F18-7649E6DD34E1}"/>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9" name="Grupp 8" descr="Trenddiagram som visar andelen instämmande över tid per kön. Andel 2026: Delaktig i utveckling av parker, lekplatser, parklekar: 28 procent för män och 23 procent för kvinnor. Rekommendera en vän att flytta till bostadsområde: 66 procent för män och 78 procent för kvinnor.">
            <a:extLst>
              <a:ext uri="{FF2B5EF4-FFF2-40B4-BE49-F238E27FC236}">
                <a16:creationId xmlns:a16="http://schemas.microsoft.com/office/drawing/2014/main" id="{725F9A3F-AE50-A5CE-9F3D-F8D6D8E1929F}"/>
              </a:ext>
            </a:extLst>
          </p:cNvPr>
          <p:cNvGrpSpPr/>
          <p:nvPr/>
        </p:nvGrpSpPr>
        <p:grpSpPr>
          <a:xfrm>
            <a:off x="566738" y="1220788"/>
            <a:ext cx="10256837" cy="5302250"/>
            <a:chOff x="566738" y="1220788"/>
            <a:chExt cx="10256837" cy="5302250"/>
          </a:xfrm>
        </p:grpSpPr>
        <p:pic>
          <p:nvPicPr>
            <p:cNvPr id="8" name="Bildobjekt 7">
              <a:extLst>
                <a:ext uri="{FF2B5EF4-FFF2-40B4-BE49-F238E27FC236}">
                  <a16:creationId xmlns:a16="http://schemas.microsoft.com/office/drawing/2014/main" id="{D870A449-38F1-37C0-8370-ED963B2EE50A}"/>
                </a:ext>
              </a:extLst>
            </p:cNvPr>
            <p:cNvPicPr/>
            <p:nvPr/>
          </p:nvPicPr>
          <p:blipFill>
            <a:blip r:embed="rId2"/>
            <a:stretch>
              <a:fillRect/>
            </a:stretch>
          </p:blipFill>
          <p:spPr>
            <a:xfrm>
              <a:off x="566738" y="1220788"/>
              <a:ext cx="4618037" cy="2187575"/>
            </a:xfrm>
            <a:prstGeom prst="rect">
              <a:avLst/>
            </a:prstGeom>
          </p:spPr>
        </p:pic>
        <p:pic>
          <p:nvPicPr>
            <p:cNvPr id="7" name="Bildobjekt 6">
              <a:extLst>
                <a:ext uri="{FF2B5EF4-FFF2-40B4-BE49-F238E27FC236}">
                  <a16:creationId xmlns:a16="http://schemas.microsoft.com/office/drawing/2014/main" id="{1CB2B255-77A0-6482-7E96-7C7932478E23}"/>
                </a:ext>
              </a:extLst>
            </p:cNvPr>
            <p:cNvPicPr/>
            <p:nvPr/>
          </p:nvPicPr>
          <p:blipFill>
            <a:blip r:embed="rId3"/>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A8C0B506-7F6E-7978-E666-A6EB85D0DABA}"/>
                </a:ext>
              </a:extLst>
            </p:cNvPr>
            <p:cNvPicPr/>
            <p:nvPr/>
          </p:nvPicPr>
          <p:blipFill>
            <a:blip r:embed="rId4"/>
            <a:stretch>
              <a:fillRect/>
            </a:stretch>
          </p:blipFill>
          <p:spPr>
            <a:xfrm>
              <a:off x="6205538" y="1220788"/>
              <a:ext cx="4618037" cy="2187575"/>
            </a:xfrm>
            <a:prstGeom prst="rect">
              <a:avLst/>
            </a:prstGeom>
          </p:spPr>
        </p:pic>
      </p:grpSp>
    </p:spTree>
    <p:extLst>
      <p:ext uri="{BB962C8B-B14F-4D97-AF65-F5344CB8AC3E}">
        <p14:creationId xmlns:p14="http://schemas.microsoft.com/office/powerpoint/2010/main" val="2177503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70 procent av invånarna i Enskede-Årsta-Vantör är nöjda med skötsel och städning av parker och grönområden i sin stadsdel, vilket är en minskning från 74 procent år 2025. För staden totalt ligger resultatet på 72 procent. </a:t>
            </a:r>
            <a:endParaRPr lang="sv-SE" sz="1300" dirty="0"/>
          </a:p>
          <a:p>
            <a:r>
              <a:rPr lang="sv-SE" sz="1300"/>
              <a:t>När det gäller snöröjning och sandning av gator och gångvägar i stadsdelen är 38 procent av invånarna i Enskede-Årsta-Vantör nöjda. Jämfört med år 2025 har resultatet minskat från 50 procent. För staden totalt ligger resultatet på 44 procent. </a:t>
            </a:r>
            <a:endParaRPr lang="sv-SE" sz="1300" dirty="0"/>
          </a:p>
          <a:p>
            <a:pPr marL="0" indent="0">
              <a:spcAft>
                <a:spcPts val="400"/>
              </a:spcAft>
              <a:buNone/>
            </a:pPr>
            <a:r>
              <a:rPr lang="sv-SE" sz="1200" b="1" dirty="0"/>
              <a:t>Trygghet</a:t>
            </a:r>
          </a:p>
          <a:p>
            <a:r>
              <a:rPr lang="sv-SE" sz="1300"/>
              <a:t>72 procent av invånarna i Enskede-Årsta-Vantör känner sig trygga när de går ensamma hem på kvällen i stadsdelen de bor i, vilket är en ökning från 63 procent år 2025. Motsvarande siffra för staden totalt är 69 procent. </a:t>
            </a:r>
            <a:endParaRPr lang="sv-SE" sz="1300" dirty="0"/>
          </a:p>
          <a:p>
            <a:r>
              <a:rPr lang="sv-SE" sz="1300"/>
              <a:t>På det hela taget tycker 78 procent av invånarna i Enskede-Årsta-Vantör att deras stadsdel är trygg att bo i. Jämfört med år 2025 har resultatet minskat från 79 procent. För staden totalt ligger resultatet på 83 procent. </a:t>
            </a:r>
            <a:endParaRPr lang="sv-SE" sz="1300" dirty="0"/>
          </a:p>
          <a:p>
            <a:pPr marL="0" indent="0">
              <a:spcAft>
                <a:spcPts val="400"/>
              </a:spcAft>
              <a:buNone/>
            </a:pPr>
            <a:r>
              <a:rPr lang="sv-SE" sz="1200" b="1" dirty="0"/>
              <a:t>Kultur</a:t>
            </a:r>
          </a:p>
          <a:p>
            <a:r>
              <a:rPr lang="sv-SE" sz="1300"/>
              <a:t>43 procent av invånarna i Enskede-Årsta-Vantör instämmer i att kulturlivet är bra i sin stadsdel, vilket är en minskning från 47 procent år 2025. För staden totalt ligger resultatet på 55 procent. </a:t>
            </a:r>
            <a:endParaRPr lang="sv-SE" sz="1300" dirty="0"/>
          </a:p>
          <a:p>
            <a:pPr marL="0" indent="0">
              <a:spcAft>
                <a:spcPts val="400"/>
              </a:spcAft>
              <a:buNone/>
            </a:pPr>
            <a:r>
              <a:rPr lang="sv-SE" sz="1200" b="1" dirty="0"/>
              <a:t>Trafikmiljö</a:t>
            </a:r>
          </a:p>
          <a:p>
            <a:r>
              <a:rPr lang="sv-SE" sz="1300"/>
              <a:t>73 procent av invånarna i Enskede-Årsta-Vantör upplever trafikmiljön som säker för gående i sin stadsdel, vilket är en ökning från 71 procent år 2025. Motsvarande siffra för hela staden är 71 procent. </a:t>
            </a:r>
            <a:endParaRPr lang="sv-SE" sz="1300" dirty="0"/>
          </a:p>
          <a:p>
            <a:r>
              <a:rPr lang="sv-SE" sz="1300"/>
              <a:t>För trafikmiljön avseende cyklister upplever 69 procent av invånarna i Enskede-Årsta-Vantör den som säker i sin stadsdel, ett resultat som har ökat från 62 procent år 2025.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81 procent för män och 75 procent för kvinnor. Stadsmiljö som är fin att bo och leva i: 81 procent för män och 85 procent för kvinnor. Möjlighet att ta del av Stockholms kulturliv: 76 procent för män och 83 procent för kvinnor. Möjlighet att utöva kulturaktiviteter: 70 procent för män och 78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938F1E40-D750-436F-340B-1937619AC57B}"/>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A3F61E1D-721E-09F9-4B64-C997B9E01D65}"/>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0757ACFF-8152-8FCE-F487-4DE80FC2806E}"/>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E4B395F3-E757-66EC-E0DA-EB944B6AD913}"/>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2EE99005-194B-70C9-7C4F-252A29BDCE5B}"/>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73 procent för män och 77 procent för kvinnor. Möjlighet att spontanidrotta: 76 procent för män och 85 procent för kvinnor. Hitta information om verksamhet och satsningar: 38 procent för män och 46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5B6B5337-C0A8-E329-783A-5141AABDCC4A}"/>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725EAE13-0F51-EC66-2727-AE0E2EBEDABC}"/>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82B2F2D0-A252-3DB1-5F86-30E490F6825F}"/>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0AE42D81-B62B-E6D2-71EA-28D26C3B6DE3}"/>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Enskede-Årsta-Vantör totalt samt per åldersgrupp. Resultat: Skötsel och städning av parker och grönområden: 70 procent staden totalt, 68 procent 18-34 år, 76 procent 35-49 år, 63 procent 50-64 år och 71 procent 65 år eller äldre. Snöröjning och sandning av gator och gångvägar: 38 procent staden totalt, 45 procent 18-34 år, 31 procent 35-49 år, 36 procent 50-64 år och 37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C3A6CAAA-911A-BD8B-9B87-F29304D81F31}"/>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7E8B0872-DFCE-657F-0B7C-803D3CFD4037}"/>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Enskede-Årsta-Vantör totalt samt per åldersgrupp. Resultat: Rent och städat i min stadsdel: 64 procent staden totalt, 63 procent 18-34 år, 66 procent 35-49 år, 61 procent 50-64 år och 64 procent 65 år eller äldre. Trygg i parker och grönområden: 78 procent staden totalt, 79 procent 18-34 år, 78 procent 35-49 år, 77 procent 50-64 år och 76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58511F3C-11DC-3DC7-8218-A1F2133D0C9F}"/>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64CFCDF8-2546-3BA7-B953-593C3C64D8F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Enskede-Årsta-Vantör totalt samt per åldersgrupp. Resultat: Trygg när jag går ensam hem på kvällen: 72 procent staden totalt, 82 procent 18-34 år, 69 procent 35-49 år, 68 procent 50-64 år och 63 procent 65 år eller äldre. Tryggt att bo i min stadsdel: 78 procent staden totalt, 80 procent 18-34 år, 77 procent 35-49 år, 75 procent 50-64 år och 80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83B9D042-4080-7D5C-6498-6D29519CD363}"/>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11D515DD-09B3-E8BB-4497-1A3B104EA7D9}"/>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Enskede-Årsta-Vantör totalt samt per åldersgrupp. Resultat: Förtroende för stadsdelsförvaltningen: 37 procent staden totalt, 29 procent 18-34 år, 41 procent 35-49 år, 40 procent 50-64 år och 37 procent 65 år eller äldre. Barn och ungdomar kan ta del av kultur: 56 procent staden totalt, 53 procent 18-34 år, 61 procent 35-49 år, 53 procent 50-64 år och 55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3AC8748B-15C3-02DA-77F5-82CA7921906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A243854A-AA53-9C6D-88F6-858FA4FA2B34}"/>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Enskede-Årsta-Vantör totalt samt per åldersgrupp. Resultat: Vuxna kan ta del av kultur: 46 procent staden totalt, 39 procent 18-34 år, 53 procent 35-49 år, 51 procent 50-64 år och 40 procent 65 år eller äldre. Barn och ungdomar kan utöva kultur: 57 procent staden totalt, 69 procent 18-34 år, 57 procent 35-49 år, 50 procent 50-64 år och 48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26065275-C70A-DD77-D574-4EB74C93409A}"/>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E1096C0A-5B93-EDC6-2604-C28A02857E5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Enskede-Årsta-Vantör totalt samt per åldersgrupp. Resultat: Vuxna kan utöva kultur: 44 procent staden totalt, 44 procent 18-34 år, 45 procent 35-49 år, 48 procent 50-64 år och 39 procent 65 år eller äldre. Möjligheter till aktiviteter i parker och naturområden: 66 procent staden totalt, 66 procent 18-34 år, 66 procent 35-49 år, 70 procent 50-64 år och 60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BA13F50D-8809-8D45-13D8-92C3CF92BA46}"/>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F7D0B260-7BA7-54D6-8331-1C54F5371B5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Enskede-Årsta-Vantör totalt samt per åldersgrupp. Resultat: Kulturlivet i min stadsdel är bra: 43 procent staden totalt, 39 procent 18-34 år, 41 procent 35-49 år, 53 procent 50-64 år och 41 procent 65 år eller äldre. Finns torg där jag vill vara: 37 procent staden totalt, 29 procent 18-34 år, 41 procent 35-49 år, 44 procent 50-64 år och 40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A4E6E18D-663B-A3A8-8413-77CE51C92C5E}"/>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B45A7E34-6686-C19A-B672-3CB658B8FCF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Enskede-Årsta-Vantör är ±5,5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Enskede-Årsta-Vantör totalt samt per åldersgrupp. Resultat: Upplever torgen som välskötta: 53 procent staden totalt, 63 procent 18-34 år, 50 procent 35-49 år, 41 procent 50-64 år och 58 procent 65 år eller äldre. Trafikmiljö säker för gående: 73 procent staden totalt, 67 procent 18-34 år, 77 procent 35-49 år, 75 procent 50-64 år och 71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3B784867-97F0-E6BB-F8B4-6343266BD3F9}"/>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60D81831-40A0-D239-3F8D-9D61216716B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Enskede-Årsta-Vantör totalt samt per åldersgrupp. Resultat: Trafikmiljö säker för cyklister: 69 procent staden totalt, 56 procent 18-34 år, 77 procent 35-49 år, 74 procent 50-64 år och 69 procent 65 år eller äldre. Lätt att ta sig fram på cykel: 76 procent staden totalt, 65 procent 18-34 år, 84 procent 35-49 år, 75 procent 50-64 år och 84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B64D18BC-84D6-B6ED-41FE-0FC3D3EA20AC}"/>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5D1367DF-9324-9AAC-AEA3-E8A29131234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Enskede-Årsta-Vantör totalt samt per åldersgrupp. Resultat: Påverka beslut om parker, lekplatser, parklekar: 27 procent staden totalt, 14 procent 18-34 år, 31 procent 35-49 år, 36 procent 50-64 år och 36 procent 65 år eller äldre. Synpunkter om parker, lekplatser, parklekar: 31 procent staden totalt, 18 procent 18-34 år, 34 procent 35-49 år, 38 procent 50-64 år och 41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19B90376-AF0D-4B6E-3062-0BC324DF9726}"/>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005C2788-010F-919C-6310-494746DBE9D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5EF82-2808-AF9B-DC05-62F9B8053D12}"/>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0D1E497-E04F-1386-F779-5EF006814036}"/>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AB1003FB-83D2-0753-0FED-C43732CCF394}"/>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grpSp>
        <p:nvGrpSpPr>
          <p:cNvPr id="6" name="Grupp 5" descr="Stapeldiagram som visar årets resultat på andelen instämmande för Enskede-Årsta-Vantör totalt samt per åldersgrupp. Resultat: Delaktig i utveckling av parker, lekplatser, parklekar: 25 procent staden totalt, 14 procent 18-34 år, 29 procent 35-49 år, 34 procent 50-64 år och 31 procent 65 år eller äldre. Rekommendera en vän att flytta till bostadsområde: 72 procent staden totalt, 74 procent 18-34 år, 69 procent 35-49 år, 71 procent 50-64 år och 74 procent 65 år eller äldre.">
            <a:extLst>
              <a:ext uri="{FF2B5EF4-FFF2-40B4-BE49-F238E27FC236}">
                <a16:creationId xmlns:a16="http://schemas.microsoft.com/office/drawing/2014/main" id="{0A2E3E1D-2AF5-6BF2-88F4-28D1161427E9}"/>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2209F0D0-257F-8EEA-19CB-2DCFB70DFDCB}"/>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89909C3A-76FF-2E57-5B15-0687260E98C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9686113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Enskede-Årsta-Vantör totalt samt per åldersgrupp. Resultat: Ren och välstädad stad: 77 procent staden totalt, 73 procent 18-34 år, 87 procent 35-49 år, 73 procent 50-64 år och 71 procent 65 år eller äldre. Stadsmiljö som är fin att bo och leva i: 83 procent staden totalt, 82 procent 18-34 år, 86 procent 35-49 år, 80 procent 50-64 år och 83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E4D0A333-E58B-F1E5-8AC8-B72388AA2687}"/>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B58AA5B0-2A64-5E22-DAD3-787DAA40853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Enskede-Årsta-Vantör totalt samt per åldersgrupp. Resultat: Möjlighet att ta del av Stockholms kulturliv: 79 procent staden totalt, 78 procent 18-34 år, 78 procent 35-49 år, 81 procent 50-64 år och 81 procent 65 år eller äldre. Möjlighet att utöva kulturaktiviteter: 74 procent staden totalt, 80 procent 18-34 år, 67 procent 35-49 år, 77 procent 50-64 år och 72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2EBC6506-D71C-2BBA-5302-880FD65B309E}"/>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4AD1168-2641-6CDA-8B48-550F4E385377}"/>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Enskede-Årsta-Vantör totalt samt per åldersgrupp. Resultat: Möjlighet till ledarledd idrott/motion: 75 procent staden totalt, 74 procent 18-34 år, 79 procent 35-49 år, 75 procent 50-64 år och 67 procent 65 år eller äldre. Möjlighet att spontanidrotta: 80 procent staden totalt, 82 procent 18-34 år, 79 procent 35-49 år, 82 procent 50-64 år och 78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B844146D-1D52-6CFF-1BC9-C1379ADC79DA}"/>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ED15C560-378C-D046-BE5B-BE414CCC0C54}"/>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Enskede-Årsta-Vantör totalt samt per åldersgrupp. Resultat: Hitta information om verksamhet och satsningar: 42 procent staden totalt, 29 procent 18-34 år, 44 procent 35-49 år, 49 procent 50-64 år och 59 procent 65 år eller äldre.">
            <a:extLst>
              <a:ext uri="{FF2B5EF4-FFF2-40B4-BE49-F238E27FC236}">
                <a16:creationId xmlns:a16="http://schemas.microsoft.com/office/drawing/2014/main" id="{5F3962CD-D9EF-1AC7-85DD-A073CBFE1F67}"/>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Enskede-Årsta-Vantör som svarat stämmer helt/ganska bra 2026: Skötsel och städning av parker och grönområden: 70 procent. Snöröjning och sandning av gator och gångvägar: 38 procent. Rent och städat i min stadsdel: 64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D3787F8C-7A9B-C7E7-1C8C-C176B701D1CD}"/>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909FCCA4-C93D-2FAE-7656-ED9B3A7FF455}"/>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C32C85E4-1D16-641D-5AD7-8855696831FC}"/>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Enskede-Årsta-Vantör som svarat stämmer helt/ganska bra 2026: Trygg i parker och grönområden: 78 procent. Trygg när jag går ensam hem på kvällen: 72 procent. Tryggt att bo i min stadsdel: 78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2A70371B-E228-1055-01E7-D83A85139AE1}"/>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3456B2F8-1DFC-632D-CC11-48732ED4EB10}"/>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F1EC3CFD-8627-4DB2-D0B1-8B489CE63189}"/>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Enskede-Årsta-Vantör som svarat mycket/ganska stort 2026: Förtroende för stadsdelsförvaltningen: 37 procent.">
            <a:extLst>
              <a:ext uri="{FF2B5EF4-FFF2-40B4-BE49-F238E27FC236}">
                <a16:creationId xmlns:a16="http://schemas.microsoft.com/office/drawing/2014/main" id="{BD38856C-77FB-BBCD-3B98-3F138D5DB0D4}"/>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Enskede-Årsta-Vantör som svarat stämmer helt/ganska bra 2026: Barn och ungdomar kan ta del av kultur: 56 procent. Vuxna kan ta del av kultur: 46 procent. Barn och ungdomar kan utöva kultur: 57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A0633D9B-7796-64EA-67A8-80DAC0441D74}"/>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9DF03839-B996-780A-817F-5AAA0D7207E4}"/>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2E2F3CDD-D185-81D3-FB57-B8EACD8C9BAB}"/>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Enskede-Årsta-Vantör som svarat stämmer helt/ganska bra 2026: Vuxna kan utöva kultur: 44 procent. Möjligheter till aktiviteter i parker och naturområden: 66 procent. Kulturlivet i min stadsdel är bra: 43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C420E30D-0E00-94EA-A123-AF550A42A205}"/>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11C21B3C-7D27-D5FD-4ABA-4F0DA4ED25A0}"/>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F697AB32-4CBA-DDC6-0E57-86C4CA5D1869}"/>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Enskede-Årsta-Vantör som svarat stämmer helt/ganska bra 2026: Finns torg där jag vill vara: 37 procent. Upplever torgen som välskötta: 53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F8D54AC4-9EEB-F15B-BCCC-3C72902C6F03}"/>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A4DDC2B9-FCB5-3893-7102-674E0CD63461}"/>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Enskede-Årsta-Vantör som svarat stämmer helt/ganska bra 2026: Trafikmiljö säker för gående: 73 procent. Trafikmiljö säker för cyklister: 69 procent. Lätt att ta sig fram på cykel: 76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6036DDB6-0C2C-47E8-2565-A48FD264CF15}"/>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1D406842-1F41-9218-8BEC-BE3B90D2C885}"/>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E185A24F-128E-5888-1EC6-184AB2821322}"/>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Enskede-Årsta-Vantör som svarat stämmer helt/ganska bra 2026: Påverka beslut om parker, lekplatser, parklekar: 27 procent. Synpunkter om parker, lekplatser, parklekar: 31 procent. Delaktig i utveckling av parker, lekplatser, parklekar: 25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C698EAE6-B840-6187-005D-FFF54246E9C8}"/>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9C384F88-C909-CBC6-2AA3-0ACF266BAA31}"/>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89B03002-C3A5-5E08-7BBC-97FB36A828A9}"/>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5549A-3EA6-5801-CEF9-C921A6D1944C}"/>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4439F521-A981-6FE8-AE45-CDDFFFAAA317}"/>
              </a:ext>
            </a:extLst>
          </p:cNvPr>
          <p:cNvSpPr>
            <a:spLocks noGrp="1"/>
          </p:cNvSpPr>
          <p:nvPr>
            <p:ph type="title"/>
          </p:nvPr>
        </p:nvSpPr>
        <p:spPr>
          <a:xfrm>
            <a:off x="609600" y="457200"/>
            <a:ext cx="10972800" cy="831600"/>
          </a:xfrm>
        </p:spPr>
        <p:txBody>
          <a:bodyPr/>
          <a:lstStyle/>
          <a:p>
            <a:r>
              <a:rPr lang="sv-SE" dirty="0"/>
              <a:t>Svarsandelar – Rekommendation</a:t>
            </a:r>
          </a:p>
        </p:txBody>
      </p:sp>
      <p:sp>
        <p:nvSpPr>
          <p:cNvPr id="2" name="Platshållare för bildnummer 1">
            <a:extLst>
              <a:ext uri="{FF2B5EF4-FFF2-40B4-BE49-F238E27FC236}">
                <a16:creationId xmlns:a16="http://schemas.microsoft.com/office/drawing/2014/main" id="{5D13687E-DAD7-1C51-D89D-6B79EB233D6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pic>
        <p:nvPicPr>
          <p:cNvPr id="3" name="Bildobjekt 2" descr="Diagram som visar svarsandelar för frågor inom området Rekommendation. Andel boende i Enskede-Årsta-Vantör som svarat stämmer helt/ganska bra 2026: Rekommendera en vän att flytta till bostadsområde: 72 procent.">
            <a:extLst>
              <a:ext uri="{FF2B5EF4-FFF2-40B4-BE49-F238E27FC236}">
                <a16:creationId xmlns:a16="http://schemas.microsoft.com/office/drawing/2014/main" id="{0C0688AE-AD26-C3D5-A8A1-628EF16D0AAC}"/>
              </a:ext>
            </a:extLst>
          </p:cNvPr>
          <p:cNvPicPr/>
          <p:nvPr/>
        </p:nvPicPr>
        <p:blipFill>
          <a:blip r:embed="rId2"/>
          <a:stretch>
            <a:fillRect/>
          </a:stretch>
        </p:blipFill>
        <p:spPr>
          <a:xfrm>
            <a:off x="519113" y="2408238"/>
            <a:ext cx="11155362" cy="2506662"/>
          </a:xfrm>
          <a:prstGeom prst="rect">
            <a:avLst/>
          </a:prstGeom>
        </p:spPr>
      </p:pic>
    </p:spTree>
    <p:extLst>
      <p:ext uri="{BB962C8B-B14F-4D97-AF65-F5344CB8AC3E}">
        <p14:creationId xmlns:p14="http://schemas.microsoft.com/office/powerpoint/2010/main" val="31745279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Enskede-Årsta-Vantör som svarat stämmer helt/ganska bra 2026: Ren och välstädad stad: 77 procent. Stadsmiljö som är fin att bo och leva i: 83 procent. Möjlighet att ta del av Stockholms kulturliv: 79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88189393-EA78-312C-6CE9-1F1BD2C36768}"/>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896B7A5A-5FAE-47F3-6074-06435E8B53DD}"/>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754D484B-75E0-312F-A43B-468B8FCD8671}"/>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grpSp>
        <p:nvGrpSpPr>
          <p:cNvPr id="17" name="Grupp 16" descr="Diagram som visar svarsandelar för frågor inom området Helhetsomdömen för staden. Andel boende i Enskede-Årsta-Vantör som svarat stämmer helt/ganska bra 2026: Möjlighet att utöva kulturaktiviteter: 74 procent. Möjlighet till ledarledd idrott/motion: 75 procent. Möjlighet att spontanidrotta: 80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A85258A8-C207-64C0-06EF-7E0541395255}"/>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800E125F-801F-7EFE-AEA6-64D9911EE392}"/>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F7653BCE-1CC3-5ABD-112D-48AE42150813}"/>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60</a:t>
            </a:fld>
            <a:endParaRPr lang="sv-SE" dirty="0"/>
          </a:p>
        </p:txBody>
      </p:sp>
      <p:pic>
        <p:nvPicPr>
          <p:cNvPr id="4" name="Bildobjekt 3" descr="Diagram som visar svarsandelar för frågor inom området Helhetsomdömen för staden. Andel boende i Enskede-Årsta-Vantör som svarat stämmer helt/ganska bra 2026: Hitta information om verksamhet och satsningar: 42 procent.">
            <a:extLst>
              <a:ext uri="{FF2B5EF4-FFF2-40B4-BE49-F238E27FC236}">
                <a16:creationId xmlns:a16="http://schemas.microsoft.com/office/drawing/2014/main" id="{426BAC73-BE7F-A992-52B0-93C36AF48773}"/>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Enskede-Årsta-Vantör samt per män och kvinnor. Andel som aldrig känner sig otrygga i Enskede-Årsta-Vantör: 60 procent totalt, 69 procent män och 50 procent kvinnor.">
            <a:extLst>
              <a:ext uri="{FF2B5EF4-FFF2-40B4-BE49-F238E27FC236}">
                <a16:creationId xmlns:a16="http://schemas.microsoft.com/office/drawing/2014/main" id="{0063D669-305A-D601-A2B0-437FE8E2605A}"/>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63</a:t>
            </a:fld>
            <a:endParaRPr lang="sv-SE" dirty="0"/>
          </a:p>
        </p:txBody>
      </p:sp>
      <p:pic>
        <p:nvPicPr>
          <p:cNvPr id="4" name="Bildobjekt 3" descr="Stapeldiagram för frågan &quot;Händer det att du avstår från att gå ut på torg, parker eller gångvägar i din stadsdel för att det känns otryggt?&quot;. Redovisas totalt för Enskede-Årsta-Vantör samt per åldersgrupp. Andel som aldrig känner sig otrygga i Enskede-Årsta-Vantör: 60 procent totalt, 66 procent 18-34  år, 58 procent 35-49 år, 52 procent 50-64 år och 58 procent 65 år eller äldre.">
            <a:extLst>
              <a:ext uri="{FF2B5EF4-FFF2-40B4-BE49-F238E27FC236}">
                <a16:creationId xmlns:a16="http://schemas.microsoft.com/office/drawing/2014/main" id="{D4BC19E7-D27D-58BF-DB47-3DD8C5741E5E}"/>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42</TotalTime>
  <Words>1933</Words>
  <Application>Microsoft Office PowerPoint</Application>
  <PresentationFormat>Bredbild</PresentationFormat>
  <Paragraphs>381</Paragraphs>
  <Slides>63</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63</vt:i4>
      </vt:variant>
    </vt:vector>
  </HeadingPairs>
  <TitlesOfParts>
    <vt:vector size="65"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Rekommendation</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Enskede-Årsta-Vantör - Stockholms stad Medborgarundersökning 2026</dc:title>
  <dc:creator>Stockholms stad</dc:creator>
  <cp:lastModifiedBy>HS</cp:lastModifiedBy>
  <cp:revision>27</cp:revision>
  <dcterms:created xsi:type="dcterms:W3CDTF">2025-06-27T15:10:19Z</dcterms:created>
  <dcterms:modified xsi:type="dcterms:W3CDTF">2026-06-24T15:26:41Z</dcterms:modified>
</cp:coreProperties>
</file>